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3" r:id="rId1"/>
  </p:sldMasterIdLst>
  <p:notesMasterIdLst>
    <p:notesMasterId r:id="rId15"/>
  </p:notesMasterIdLst>
  <p:handoutMasterIdLst>
    <p:handoutMasterId r:id="rId16"/>
  </p:handoutMasterIdLst>
  <p:sldIdLst>
    <p:sldId id="256" r:id="rId2"/>
    <p:sldId id="418" r:id="rId3"/>
    <p:sldId id="445" r:id="rId4"/>
    <p:sldId id="446" r:id="rId5"/>
    <p:sldId id="453" r:id="rId6"/>
    <p:sldId id="444" r:id="rId7"/>
    <p:sldId id="447" r:id="rId8"/>
    <p:sldId id="436" r:id="rId9"/>
    <p:sldId id="448" r:id="rId10"/>
    <p:sldId id="449" r:id="rId11"/>
    <p:sldId id="450" r:id="rId12"/>
    <p:sldId id="451" r:id="rId13"/>
    <p:sldId id="452" r:id="rId1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D8801"/>
    <a:srgbClr val="FFFFFF"/>
    <a:srgbClr val="FF66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80292" autoAdjust="0"/>
  </p:normalViewPr>
  <p:slideViewPr>
    <p:cSldViewPr>
      <p:cViewPr varScale="1">
        <p:scale>
          <a:sx n="70" d="100"/>
          <a:sy n="70" d="100"/>
        </p:scale>
        <p:origin x="1790" y="5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024"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D6567E-266A-4A40-AB12-747E6514142A}"/>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US"/>
          </a:p>
        </p:txBody>
      </p:sp>
      <p:sp>
        <p:nvSpPr>
          <p:cNvPr id="17411" name="Rectangle 3">
            <a:extLst>
              <a:ext uri="{FF2B5EF4-FFF2-40B4-BE49-F238E27FC236}">
                <a16:creationId xmlns:a16="http://schemas.microsoft.com/office/drawing/2014/main" id="{2335A042-3054-4E94-8404-A783189CB35D}"/>
              </a:ext>
            </a:extLst>
          </p:cNvPr>
          <p:cNvSpPr>
            <a:spLocks noGrp="1" noChangeArrowheads="1"/>
          </p:cNvSpPr>
          <p:nvPr>
            <p:ph type="dt" sz="quarter" idx="1"/>
          </p:nvPr>
        </p:nvSpPr>
        <p:spPr bwMode="auto">
          <a:xfrm>
            <a:off x="3979863" y="0"/>
            <a:ext cx="3043237"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US"/>
          </a:p>
        </p:txBody>
      </p:sp>
      <p:sp>
        <p:nvSpPr>
          <p:cNvPr id="17412" name="Rectangle 4">
            <a:extLst>
              <a:ext uri="{FF2B5EF4-FFF2-40B4-BE49-F238E27FC236}">
                <a16:creationId xmlns:a16="http://schemas.microsoft.com/office/drawing/2014/main" id="{130F8656-B64D-4CDC-AA3D-8F983A81484B}"/>
              </a:ext>
            </a:extLst>
          </p:cNvPr>
          <p:cNvSpPr>
            <a:spLocks noGrp="1" noChangeArrowheads="1"/>
          </p:cNvSpPr>
          <p:nvPr>
            <p:ph type="ftr" sz="quarter" idx="2"/>
          </p:nvPr>
        </p:nvSpPr>
        <p:spPr bwMode="auto">
          <a:xfrm>
            <a:off x="0" y="8843963"/>
            <a:ext cx="3043238" cy="465137"/>
          </a:xfrm>
          <a:prstGeom prst="rect">
            <a:avLst/>
          </a:prstGeom>
          <a:noFill/>
          <a:ln>
            <a:noFill/>
          </a:ln>
          <a:effectLst/>
        </p:spPr>
        <p:txBody>
          <a:bodyPr vert="horz" wrap="square" lIns="93317" tIns="46659" rIns="93317" bIns="46659"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US"/>
          </a:p>
        </p:txBody>
      </p:sp>
      <p:sp>
        <p:nvSpPr>
          <p:cNvPr id="17413" name="Rectangle 5">
            <a:extLst>
              <a:ext uri="{FF2B5EF4-FFF2-40B4-BE49-F238E27FC236}">
                <a16:creationId xmlns:a16="http://schemas.microsoft.com/office/drawing/2014/main" id="{FA217617-C803-48DF-ADE7-D9C0343BEEBB}"/>
              </a:ext>
            </a:extLst>
          </p:cNvPr>
          <p:cNvSpPr>
            <a:spLocks noGrp="1" noChangeArrowheads="1"/>
          </p:cNvSpPr>
          <p:nvPr>
            <p:ph type="sldNum" sz="quarter" idx="3"/>
          </p:nvPr>
        </p:nvSpPr>
        <p:spPr bwMode="auto">
          <a:xfrm>
            <a:off x="3979863" y="8843963"/>
            <a:ext cx="3043237" cy="465137"/>
          </a:xfrm>
          <a:prstGeom prst="rect">
            <a:avLst/>
          </a:prstGeom>
          <a:noFill/>
          <a:ln>
            <a:noFill/>
          </a:ln>
          <a:effectLst/>
        </p:spPr>
        <p:txBody>
          <a:bodyPr vert="horz" wrap="square" lIns="93317" tIns="46659" rIns="93317" bIns="46659" numCol="1" anchor="b" anchorCtr="0" compatLnSpc="1">
            <a:prstTxWarp prst="textNoShape">
              <a:avLst/>
            </a:prstTxWarp>
          </a:bodyPr>
          <a:lstStyle>
            <a:lvl1pPr algn="r">
              <a:defRPr sz="1200"/>
            </a:lvl1pPr>
          </a:lstStyle>
          <a:p>
            <a:fld id="{63E27187-6A68-456F-8F51-47C727A6630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BA36E57F-4890-42B6-85E3-4C2010F4838A}"/>
              </a:ext>
            </a:extLst>
          </p:cNvPr>
          <p:cNvSpPr>
            <a:spLocks noGrp="1" noRot="1" noChangeAspect="1" noChangeArrowheads="1"/>
          </p:cNvSpPr>
          <p:nvPr>
            <p:ph type="sldImg" idx="2"/>
          </p:nvPr>
        </p:nvSpPr>
        <p:spPr bwMode="auto">
          <a:xfrm>
            <a:off x="1184275" y="698500"/>
            <a:ext cx="4654550" cy="3490913"/>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F0E958F-7635-4927-95F8-AE56F063547F}"/>
              </a:ext>
            </a:extLst>
          </p:cNvPr>
          <p:cNvSpPr>
            <a:spLocks noGrp="1" noChangeArrowheads="1"/>
          </p:cNvSpPr>
          <p:nvPr>
            <p:ph type="body" sz="quarter" idx="3"/>
          </p:nvPr>
        </p:nvSpPr>
        <p:spPr bwMode="auto">
          <a:xfrm>
            <a:off x="936625" y="4422775"/>
            <a:ext cx="5149850" cy="4187825"/>
          </a:xfrm>
          <a:prstGeom prst="rect">
            <a:avLst/>
          </a:prstGeom>
          <a:noFill/>
          <a:ln>
            <a:noFill/>
          </a:ln>
          <a:effectLst/>
        </p:spPr>
        <p:txBody>
          <a:bodyPr vert="horz" wrap="square" lIns="93965" tIns="46983" rIns="93965" bIns="469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6" name="Rectangle 8">
            <a:extLst>
              <a:ext uri="{FF2B5EF4-FFF2-40B4-BE49-F238E27FC236}">
                <a16:creationId xmlns:a16="http://schemas.microsoft.com/office/drawing/2014/main" id="{105E1C96-0AD8-4A1C-A18E-849EB8177E2A}"/>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US"/>
          </a:p>
        </p:txBody>
      </p:sp>
      <p:sp>
        <p:nvSpPr>
          <p:cNvPr id="2057" name="Rectangle 9">
            <a:extLst>
              <a:ext uri="{FF2B5EF4-FFF2-40B4-BE49-F238E27FC236}">
                <a16:creationId xmlns:a16="http://schemas.microsoft.com/office/drawing/2014/main" id="{B56DBBA7-5918-4780-BDB3-2109D4D3E38B}"/>
              </a:ext>
            </a:extLst>
          </p:cNvPr>
          <p:cNvSpPr>
            <a:spLocks noGrp="1" noChangeArrowheads="1"/>
          </p:cNvSpPr>
          <p:nvPr>
            <p:ph type="dt" idx="1"/>
          </p:nvPr>
        </p:nvSpPr>
        <p:spPr bwMode="auto">
          <a:xfrm>
            <a:off x="3979863" y="0"/>
            <a:ext cx="3043237" cy="465138"/>
          </a:xfrm>
          <a:prstGeom prst="rect">
            <a:avLst/>
          </a:prstGeom>
          <a:noFill/>
          <a:ln>
            <a:noFill/>
          </a:ln>
          <a:effectLst/>
        </p:spPr>
        <p:txBody>
          <a:bodyPr vert="horz" wrap="square" lIns="93317" tIns="46659" rIns="93317" bIns="46659"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US"/>
          </a:p>
        </p:txBody>
      </p:sp>
      <p:sp>
        <p:nvSpPr>
          <p:cNvPr id="2058" name="Rectangle 10">
            <a:extLst>
              <a:ext uri="{FF2B5EF4-FFF2-40B4-BE49-F238E27FC236}">
                <a16:creationId xmlns:a16="http://schemas.microsoft.com/office/drawing/2014/main" id="{8DF9D007-33DB-4DD2-8C5A-05231548AFEB}"/>
              </a:ext>
            </a:extLst>
          </p:cNvPr>
          <p:cNvSpPr>
            <a:spLocks noGrp="1" noChangeArrowheads="1"/>
          </p:cNvSpPr>
          <p:nvPr>
            <p:ph type="ftr" sz="quarter" idx="4"/>
          </p:nvPr>
        </p:nvSpPr>
        <p:spPr bwMode="auto">
          <a:xfrm>
            <a:off x="0" y="8843963"/>
            <a:ext cx="3043238" cy="465137"/>
          </a:xfrm>
          <a:prstGeom prst="rect">
            <a:avLst/>
          </a:prstGeom>
          <a:noFill/>
          <a:ln>
            <a:noFill/>
          </a:ln>
          <a:effectLst/>
        </p:spPr>
        <p:txBody>
          <a:bodyPr vert="horz" wrap="square" lIns="93317" tIns="46659" rIns="93317" bIns="46659"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US"/>
          </a:p>
        </p:txBody>
      </p:sp>
      <p:sp>
        <p:nvSpPr>
          <p:cNvPr id="2059" name="Rectangle 11">
            <a:extLst>
              <a:ext uri="{FF2B5EF4-FFF2-40B4-BE49-F238E27FC236}">
                <a16:creationId xmlns:a16="http://schemas.microsoft.com/office/drawing/2014/main" id="{1FAADE0A-2818-49C3-AC5D-52F2B1820041}"/>
              </a:ext>
            </a:extLst>
          </p:cNvPr>
          <p:cNvSpPr>
            <a:spLocks noGrp="1" noChangeArrowheads="1"/>
          </p:cNvSpPr>
          <p:nvPr>
            <p:ph type="sldNum" sz="quarter" idx="5"/>
          </p:nvPr>
        </p:nvSpPr>
        <p:spPr bwMode="auto">
          <a:xfrm>
            <a:off x="3979863" y="8843963"/>
            <a:ext cx="3043237" cy="465137"/>
          </a:xfrm>
          <a:prstGeom prst="rect">
            <a:avLst/>
          </a:prstGeom>
          <a:noFill/>
          <a:ln>
            <a:noFill/>
          </a:ln>
          <a:effectLst/>
        </p:spPr>
        <p:txBody>
          <a:bodyPr vert="horz" wrap="square" lIns="93317" tIns="46659" rIns="93317" bIns="46659" numCol="1" anchor="b" anchorCtr="0" compatLnSpc="1">
            <a:prstTxWarp prst="textNoShape">
              <a:avLst/>
            </a:prstTxWarp>
          </a:bodyPr>
          <a:lstStyle>
            <a:lvl1pPr algn="r">
              <a:defRPr sz="1200"/>
            </a:lvl1pPr>
          </a:lstStyle>
          <a:p>
            <a:fld id="{82D5A77C-9BE3-4AC9-AF8A-D4F390ADE14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93FF5397-2D86-4E3C-8DB4-819E5117C5EF}"/>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F1CB86B2-C95E-40E5-9A63-1FD56E3C2F6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Slide Number Placeholder 3">
            <a:extLst>
              <a:ext uri="{FF2B5EF4-FFF2-40B4-BE49-F238E27FC236}">
                <a16:creationId xmlns:a16="http://schemas.microsoft.com/office/drawing/2014/main" id="{2AA0EEF8-CF88-49EE-B288-EFAE9DD2226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4588" indent="-228600">
              <a:spcBef>
                <a:spcPct val="30000"/>
              </a:spcBef>
              <a:defRPr kumimoji="1" sz="1200">
                <a:solidFill>
                  <a:schemeClr val="tx1"/>
                </a:solidFill>
                <a:latin typeface="Times New Roman" panose="02020603050405020304" pitchFamily="18" charset="0"/>
              </a:defRPr>
            </a:lvl3pPr>
            <a:lvl4pPr marL="1601788" indent="-228600">
              <a:spcBef>
                <a:spcPct val="30000"/>
              </a:spcBef>
              <a:defRPr kumimoji="1" sz="1200">
                <a:solidFill>
                  <a:schemeClr val="tx1"/>
                </a:solidFill>
                <a:latin typeface="Times New Roman" panose="02020603050405020304" pitchFamily="18" charset="0"/>
              </a:defRPr>
            </a:lvl4pPr>
            <a:lvl5pPr marL="2058988" indent="-228600">
              <a:spcBef>
                <a:spcPct val="30000"/>
              </a:spcBef>
              <a:defRPr kumimoji="1" sz="1200">
                <a:solidFill>
                  <a:schemeClr val="tx1"/>
                </a:solidFill>
                <a:latin typeface="Times New Roman" panose="02020603050405020304" pitchFamily="18" charset="0"/>
              </a:defRPr>
            </a:lvl5pPr>
            <a:lvl6pPr marL="2516188"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3388"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30588"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7788"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3CA046A-B019-463A-9CE0-ACFA5BCCAF0F}" type="slidenum">
              <a:rPr kumimoji="0" lang="en-US" altLang="en-US"/>
              <a:pPr>
                <a:spcBef>
                  <a:spcPct val="0"/>
                </a:spcBef>
              </a:pPr>
              <a:t>1</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1BCF0F8-5DC5-454E-9AEA-AE299A1C0E47}"/>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B032A20B-75D8-4A70-AADB-1AADB15E8E0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Mentimeter – Why does GEAR UP Kentucky exist?</a:t>
            </a:r>
            <a:endParaRPr lang="en-US" altLang="en-US"/>
          </a:p>
        </p:txBody>
      </p:sp>
      <p:sp>
        <p:nvSpPr>
          <p:cNvPr id="4" name="Slide Number Placeholder 3">
            <a:extLst>
              <a:ext uri="{FF2B5EF4-FFF2-40B4-BE49-F238E27FC236}">
                <a16:creationId xmlns:a16="http://schemas.microsoft.com/office/drawing/2014/main" id="{703F680C-1350-460E-8494-360E232CB0B1}"/>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899370E-6DD2-4207-A737-EB6167F60E17}"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1BCF0F8-5DC5-454E-9AEA-AE299A1C0E47}"/>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B032A20B-75D8-4A70-AADB-1AADB15E8E0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Mentimeter – Why does GEAR UP Kentucky exist?</a:t>
            </a:r>
            <a:endParaRPr lang="en-US" altLang="en-US"/>
          </a:p>
        </p:txBody>
      </p:sp>
      <p:sp>
        <p:nvSpPr>
          <p:cNvPr id="4" name="Slide Number Placeholder 3">
            <a:extLst>
              <a:ext uri="{FF2B5EF4-FFF2-40B4-BE49-F238E27FC236}">
                <a16:creationId xmlns:a16="http://schemas.microsoft.com/office/drawing/2014/main" id="{703F680C-1350-460E-8494-360E232CB0B1}"/>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899370E-6DD2-4207-A737-EB6167F60E17}" type="slidenum">
              <a:rPr lang="en-US" altLang="en-US"/>
              <a:pPr/>
              <a:t>3</a:t>
            </a:fld>
            <a:endParaRPr lang="en-US" altLang="en-US"/>
          </a:p>
        </p:txBody>
      </p:sp>
    </p:spTree>
    <p:extLst>
      <p:ext uri="{BB962C8B-B14F-4D97-AF65-F5344CB8AC3E}">
        <p14:creationId xmlns:p14="http://schemas.microsoft.com/office/powerpoint/2010/main" val="364249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1BCF0F8-5DC5-454E-9AEA-AE299A1C0E47}"/>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B032A20B-75D8-4A70-AADB-1AADB15E8E0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Mentimeter – Why does GEAR UP Kentucky exist?</a:t>
            </a:r>
            <a:endParaRPr lang="en-US" altLang="en-US"/>
          </a:p>
        </p:txBody>
      </p:sp>
      <p:sp>
        <p:nvSpPr>
          <p:cNvPr id="4" name="Slide Number Placeholder 3">
            <a:extLst>
              <a:ext uri="{FF2B5EF4-FFF2-40B4-BE49-F238E27FC236}">
                <a16:creationId xmlns:a16="http://schemas.microsoft.com/office/drawing/2014/main" id="{703F680C-1350-460E-8494-360E232CB0B1}"/>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899370E-6DD2-4207-A737-EB6167F60E17}" type="slidenum">
              <a:rPr lang="en-US" altLang="en-US"/>
              <a:pPr/>
              <a:t>4</a:t>
            </a:fld>
            <a:endParaRPr lang="en-US" altLang="en-US"/>
          </a:p>
        </p:txBody>
      </p:sp>
    </p:spTree>
    <p:extLst>
      <p:ext uri="{BB962C8B-B14F-4D97-AF65-F5344CB8AC3E}">
        <p14:creationId xmlns:p14="http://schemas.microsoft.com/office/powerpoint/2010/main" val="3113336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1BCF0F8-5DC5-454E-9AEA-AE299A1C0E47}"/>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B032A20B-75D8-4A70-AADB-1AADB15E8E0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Mentimeter – Why does GEAR UP Kentucky exist?</a:t>
            </a:r>
            <a:endParaRPr lang="en-US" altLang="en-US"/>
          </a:p>
        </p:txBody>
      </p:sp>
      <p:sp>
        <p:nvSpPr>
          <p:cNvPr id="4" name="Slide Number Placeholder 3">
            <a:extLst>
              <a:ext uri="{FF2B5EF4-FFF2-40B4-BE49-F238E27FC236}">
                <a16:creationId xmlns:a16="http://schemas.microsoft.com/office/drawing/2014/main" id="{703F680C-1350-460E-8494-360E232CB0B1}"/>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899370E-6DD2-4207-A737-EB6167F60E17}" type="slidenum">
              <a:rPr lang="en-US" altLang="en-US"/>
              <a:pPr/>
              <a:t>5</a:t>
            </a:fld>
            <a:endParaRPr lang="en-US" altLang="en-US"/>
          </a:p>
        </p:txBody>
      </p:sp>
    </p:spTree>
    <p:extLst>
      <p:ext uri="{BB962C8B-B14F-4D97-AF65-F5344CB8AC3E}">
        <p14:creationId xmlns:p14="http://schemas.microsoft.com/office/powerpoint/2010/main" val="2570443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S:\COMMUNICATIONS &amp; OUTREACH\Logos and Templates\GUK 3.0 Logo\GUK 3.0 Primary Logo\GUK 3 logo color.png">
            <a:extLst>
              <a:ext uri="{FF2B5EF4-FFF2-40B4-BE49-F238E27FC236}">
                <a16:creationId xmlns:a16="http://schemas.microsoft.com/office/drawing/2014/main" id="{FE37DD88-5512-4E58-BBE5-FD75B08C77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0400" y="381000"/>
            <a:ext cx="27432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2133599"/>
            <a:ext cx="6858000" cy="1376363"/>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196928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S:\COMMUNICATIONS &amp; OUTREACH\Logos and Templates\GUK 3.0 Logo\GUK 3.0 Primary Logo\GUK 3 logo color.png">
            <a:extLst>
              <a:ext uri="{FF2B5EF4-FFF2-40B4-BE49-F238E27FC236}">
                <a16:creationId xmlns:a16="http://schemas.microsoft.com/office/drawing/2014/main" id="{2ACF01D6-A94B-418C-8A1A-9E0899C3AD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37438" y="6019800"/>
            <a:ext cx="13557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52400"/>
            <a:ext cx="7886700" cy="701674"/>
          </a:xfrm>
        </p:spPr>
        <p:txBody>
          <a:bodyPr/>
          <a:lstStyle/>
          <a:p>
            <a:r>
              <a:rPr lang="en-US"/>
              <a:t>Click to edit Master title style</a:t>
            </a:r>
          </a:p>
        </p:txBody>
      </p:sp>
      <p:sp>
        <p:nvSpPr>
          <p:cNvPr id="3" name="Content Placeholder 2"/>
          <p:cNvSpPr>
            <a:spLocks noGrp="1"/>
          </p:cNvSpPr>
          <p:nvPr>
            <p:ph idx="1"/>
          </p:nvPr>
        </p:nvSpPr>
        <p:spPr>
          <a:xfrm>
            <a:off x="228600" y="1279513"/>
            <a:ext cx="7886700" cy="4351338"/>
          </a:xfrm>
        </p:spPr>
        <p:txBody>
          <a:bodyPr/>
          <a:lstStyle>
            <a:lvl1pPr>
              <a:defRPr sz="2800"/>
            </a:lvl1pPr>
            <a:lvl2pPr>
              <a:defRPr sz="2400"/>
            </a:lvl2pPr>
            <a:lvl3pPr>
              <a:defRPr sz="2000"/>
            </a:lvl3pPr>
            <a:lvl4pPr>
              <a:defRPr sz="1800"/>
            </a:lvl4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38622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S:\COMMUNICATIONS &amp; OUTREACH\Logos and Templates\GUK 3.0 Logo\GUK 3.0 Primary Logo\GUK 3 logo color.png">
            <a:extLst>
              <a:ext uri="{FF2B5EF4-FFF2-40B4-BE49-F238E27FC236}">
                <a16:creationId xmlns:a16="http://schemas.microsoft.com/office/drawing/2014/main" id="{A92185CE-29A0-4E69-A8D3-FE0DEF29E9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0400" y="381000"/>
            <a:ext cx="27432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8828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2" descr="S:\COMMUNICATIONS &amp; OUTREACH\Logos and Templates\GUK 3.0 Logo\GUK 3.0 Primary Logo\GUK 3 logo color.png">
            <a:extLst>
              <a:ext uri="{FF2B5EF4-FFF2-40B4-BE49-F238E27FC236}">
                <a16:creationId xmlns:a16="http://schemas.microsoft.com/office/drawing/2014/main" id="{5ECB32B3-8B7F-44F9-94D0-448B01302E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37438" y="6019800"/>
            <a:ext cx="13557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228600" y="152400"/>
            <a:ext cx="7886700" cy="701674"/>
          </a:xfrm>
        </p:spPr>
        <p:txBody>
          <a:bodyPr/>
          <a:lstStyle/>
          <a:p>
            <a:r>
              <a:rPr lang="en-US"/>
              <a:t>Click to edit Master title style</a:t>
            </a:r>
          </a:p>
        </p:txBody>
      </p:sp>
    </p:spTree>
    <p:extLst>
      <p:ext uri="{BB962C8B-B14F-4D97-AF65-F5344CB8AC3E}">
        <p14:creationId xmlns:p14="http://schemas.microsoft.com/office/powerpoint/2010/main" val="366096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5" name="Picture 2" descr="S:\COMMUNICATIONS &amp; OUTREACH\Logos and Templates\GUK 3.0 Logo\GUK 3.0 Primary Logo\GUK 3 logo color.png">
            <a:extLst>
              <a:ext uri="{FF2B5EF4-FFF2-40B4-BE49-F238E27FC236}">
                <a16:creationId xmlns:a16="http://schemas.microsoft.com/office/drawing/2014/main" id="{93D1ACC1-CA09-48B5-BD13-0AE73437A65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37438" y="6019800"/>
            <a:ext cx="13557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304800" y="1447800"/>
            <a:ext cx="7485458" cy="3684588"/>
          </a:xfrm>
        </p:spPr>
        <p:txBody>
          <a:bodyPr/>
          <a:lstStyle>
            <a:lvl1pPr>
              <a:defRPr sz="2800" b="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228600" y="152400"/>
            <a:ext cx="7886700" cy="701674"/>
          </a:xfrm>
        </p:spPr>
        <p:txBody>
          <a:bodyPr/>
          <a:lstStyle/>
          <a:p>
            <a:r>
              <a:rPr lang="en-US" dirty="0"/>
              <a:t>Click to edit Master title style</a:t>
            </a:r>
          </a:p>
        </p:txBody>
      </p:sp>
    </p:spTree>
    <p:extLst>
      <p:ext uri="{BB962C8B-B14F-4D97-AF65-F5344CB8AC3E}">
        <p14:creationId xmlns:p14="http://schemas.microsoft.com/office/powerpoint/2010/main" val="165963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3" descr="S:\COMMUNICATIONS &amp; OUTREACH\Logos and Templates\GUK 3.0 Logo\GUK 3.0 Primary Logo\GUK 3 logo color.png">
            <a:extLst>
              <a:ext uri="{FF2B5EF4-FFF2-40B4-BE49-F238E27FC236}">
                <a16:creationId xmlns:a16="http://schemas.microsoft.com/office/drawing/2014/main" id="{0A1807F2-BF35-4B4D-88C3-E6267A3C7A3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37438" y="6019800"/>
            <a:ext cx="13557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228600" y="152400"/>
            <a:ext cx="7886700" cy="701674"/>
          </a:xfrm>
        </p:spPr>
        <p:txBody>
          <a:bodyPr/>
          <a:lstStyle/>
          <a:p>
            <a:r>
              <a:rPr lang="en-US"/>
              <a:t>Click to edit Master title style</a:t>
            </a:r>
          </a:p>
        </p:txBody>
      </p:sp>
    </p:spTree>
    <p:extLst>
      <p:ext uri="{BB962C8B-B14F-4D97-AF65-F5344CB8AC3E}">
        <p14:creationId xmlns:p14="http://schemas.microsoft.com/office/powerpoint/2010/main" val="87459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741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E1BFD6E-E112-4F47-85C5-28400C7CBC21}"/>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0B556EE-B2A8-4EE8-993F-F0FEE95F2296}"/>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246" r:id="rId1"/>
    <p:sldLayoutId id="2147484247" r:id="rId2"/>
    <p:sldLayoutId id="2147484248" r:id="rId3"/>
    <p:sldLayoutId id="2147484249" r:id="rId4"/>
    <p:sldLayoutId id="2147484250" r:id="rId5"/>
    <p:sldLayoutId id="2147484251" r:id="rId6"/>
    <p:sldLayoutId id="2147484245" r:id="rId7"/>
  </p:sldLayoutIdLst>
  <p:txStyles>
    <p:titleStyle>
      <a:lvl1pPr algn="l" defTabSz="685800" rtl="0" eaLnBrk="0" fontAlgn="base" hangingPunct="0">
        <a:lnSpc>
          <a:spcPct val="90000"/>
        </a:lnSpc>
        <a:spcBef>
          <a:spcPct val="0"/>
        </a:spcBef>
        <a:spcAft>
          <a:spcPct val="0"/>
        </a:spcAft>
        <a:defRPr sz="3300" b="1" kern="1200">
          <a:solidFill>
            <a:schemeClr val="tx1"/>
          </a:solidFill>
          <a:latin typeface="Century Gothic" panose="020B0502020202020204" pitchFamily="34" charset="0"/>
          <a:ea typeface="+mj-ea"/>
          <a:cs typeface="+mj-cs"/>
        </a:defRPr>
      </a:lvl1pPr>
      <a:lvl2pPr algn="l" defTabSz="685800" rtl="0" eaLnBrk="0" fontAlgn="base" hangingPunct="0">
        <a:lnSpc>
          <a:spcPct val="90000"/>
        </a:lnSpc>
        <a:spcBef>
          <a:spcPct val="0"/>
        </a:spcBef>
        <a:spcAft>
          <a:spcPct val="0"/>
        </a:spcAft>
        <a:defRPr sz="3300" b="1">
          <a:solidFill>
            <a:schemeClr val="tx1"/>
          </a:solidFill>
          <a:latin typeface="Century Gothic" panose="020B0502020202020204" pitchFamily="34" charset="0"/>
        </a:defRPr>
      </a:lvl2pPr>
      <a:lvl3pPr algn="l" defTabSz="685800" rtl="0" eaLnBrk="0" fontAlgn="base" hangingPunct="0">
        <a:lnSpc>
          <a:spcPct val="90000"/>
        </a:lnSpc>
        <a:spcBef>
          <a:spcPct val="0"/>
        </a:spcBef>
        <a:spcAft>
          <a:spcPct val="0"/>
        </a:spcAft>
        <a:defRPr sz="3300" b="1">
          <a:solidFill>
            <a:schemeClr val="tx1"/>
          </a:solidFill>
          <a:latin typeface="Century Gothic" panose="020B0502020202020204" pitchFamily="34" charset="0"/>
        </a:defRPr>
      </a:lvl3pPr>
      <a:lvl4pPr algn="l" defTabSz="685800" rtl="0" eaLnBrk="0" fontAlgn="base" hangingPunct="0">
        <a:lnSpc>
          <a:spcPct val="90000"/>
        </a:lnSpc>
        <a:spcBef>
          <a:spcPct val="0"/>
        </a:spcBef>
        <a:spcAft>
          <a:spcPct val="0"/>
        </a:spcAft>
        <a:defRPr sz="3300" b="1">
          <a:solidFill>
            <a:schemeClr val="tx1"/>
          </a:solidFill>
          <a:latin typeface="Century Gothic" panose="020B0502020202020204" pitchFamily="34" charset="0"/>
        </a:defRPr>
      </a:lvl4pPr>
      <a:lvl5pPr algn="l" defTabSz="685800" rtl="0" eaLnBrk="0" fontAlgn="base" hangingPunct="0">
        <a:lnSpc>
          <a:spcPct val="90000"/>
        </a:lnSpc>
        <a:spcBef>
          <a:spcPct val="0"/>
        </a:spcBef>
        <a:spcAft>
          <a:spcPct val="0"/>
        </a:spcAft>
        <a:defRPr sz="3300" b="1">
          <a:solidFill>
            <a:schemeClr val="tx1"/>
          </a:solidFill>
          <a:latin typeface="Century Gothic" panose="020B0502020202020204" pitchFamily="34" charset="0"/>
        </a:defRPr>
      </a:lvl5pPr>
      <a:lvl6pPr marL="457200" algn="l" defTabSz="685800" rtl="0" fontAlgn="base">
        <a:lnSpc>
          <a:spcPct val="90000"/>
        </a:lnSpc>
        <a:spcBef>
          <a:spcPct val="0"/>
        </a:spcBef>
        <a:spcAft>
          <a:spcPct val="0"/>
        </a:spcAft>
        <a:defRPr sz="3300" b="1">
          <a:solidFill>
            <a:schemeClr val="tx1"/>
          </a:solidFill>
          <a:latin typeface="Century Gothic" panose="020B0502020202020204" pitchFamily="34" charset="0"/>
        </a:defRPr>
      </a:lvl6pPr>
      <a:lvl7pPr marL="914400" algn="l" defTabSz="685800" rtl="0" fontAlgn="base">
        <a:lnSpc>
          <a:spcPct val="90000"/>
        </a:lnSpc>
        <a:spcBef>
          <a:spcPct val="0"/>
        </a:spcBef>
        <a:spcAft>
          <a:spcPct val="0"/>
        </a:spcAft>
        <a:defRPr sz="3300" b="1">
          <a:solidFill>
            <a:schemeClr val="tx1"/>
          </a:solidFill>
          <a:latin typeface="Century Gothic" panose="020B0502020202020204" pitchFamily="34" charset="0"/>
        </a:defRPr>
      </a:lvl7pPr>
      <a:lvl8pPr marL="1371600" algn="l" defTabSz="685800" rtl="0" fontAlgn="base">
        <a:lnSpc>
          <a:spcPct val="90000"/>
        </a:lnSpc>
        <a:spcBef>
          <a:spcPct val="0"/>
        </a:spcBef>
        <a:spcAft>
          <a:spcPct val="0"/>
        </a:spcAft>
        <a:defRPr sz="3300" b="1">
          <a:solidFill>
            <a:schemeClr val="tx1"/>
          </a:solidFill>
          <a:latin typeface="Century Gothic" panose="020B0502020202020204" pitchFamily="34" charset="0"/>
        </a:defRPr>
      </a:lvl8pPr>
      <a:lvl9pPr marL="1828800" algn="l" defTabSz="685800" rtl="0" fontAlgn="base">
        <a:lnSpc>
          <a:spcPct val="90000"/>
        </a:lnSpc>
        <a:spcBef>
          <a:spcPct val="0"/>
        </a:spcBef>
        <a:spcAft>
          <a:spcPct val="0"/>
        </a:spcAft>
        <a:defRPr sz="3300" b="1">
          <a:solidFill>
            <a:schemeClr val="tx1"/>
          </a:solidFill>
          <a:latin typeface="Century Gothic" panose="020B0502020202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Century Gothic" panose="020B0502020202020204" pitchFamily="34" charset="0"/>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Century Gothic" panose="020B0502020202020204" pitchFamily="34" charset="0"/>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Century Gothic" panose="020B0502020202020204" pitchFamily="34" charset="0"/>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entury Gothic" panose="020B0502020202020204" pitchFamily="34" charset="0"/>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Century Gothic" panose="020B0502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dol.gov/agencies/whd/pandemic/ffcra-employee-paid-leave"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eek-2 - Heartland Community Chu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393" y="3285530"/>
            <a:ext cx="4038600" cy="299155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95400" y="2362200"/>
            <a:ext cx="6632586" cy="923330"/>
          </a:xfrm>
          <a:prstGeom prst="rect">
            <a:avLst/>
          </a:prstGeom>
          <a:noFill/>
          <a:ln>
            <a:noFill/>
          </a:ln>
        </p:spPr>
        <p:txBody>
          <a:bodyPr wrap="none" lIns="91440" tIns="45720" rIns="91440" bIns="45720">
            <a:spAutoFit/>
          </a:bodyPr>
          <a:lstStyle/>
          <a:p>
            <a:pPr algn="ctr"/>
            <a:r>
              <a:rPr lang="en-US" sz="5400" b="0" cap="none" spc="0" dirty="0" smtClean="0">
                <a:ln w="0"/>
                <a:solidFill>
                  <a:srgbClr val="ED8801"/>
                </a:solidFill>
                <a:effectLst>
                  <a:outerShdw blurRad="38100" dist="25400" dir="5400000" algn="ctr" rotWithShape="0">
                    <a:srgbClr val="6E747A">
                      <a:alpha val="43000"/>
                    </a:srgbClr>
                  </a:outerShdw>
                </a:effectLst>
              </a:rPr>
              <a:t>GUK BOOT CAMP 2020</a:t>
            </a:r>
            <a:endParaRPr lang="en-US" sz="5400" b="0" cap="none" spc="0" dirty="0">
              <a:ln w="0"/>
              <a:solidFill>
                <a:srgbClr val="ED880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143000"/>
            <a:ext cx="8458200" cy="5262979"/>
          </a:xfrm>
          <a:prstGeom prst="rect">
            <a:avLst/>
          </a:prstGeom>
          <a:noFill/>
        </p:spPr>
        <p:txBody>
          <a:bodyPr wrap="square" rtlCol="0">
            <a:spAutoFit/>
          </a:bodyPr>
          <a:lstStyle/>
          <a:p>
            <a:r>
              <a:rPr lang="en-US" sz="2800" b="1" dirty="0">
                <a:solidFill>
                  <a:srgbClr val="ED8801"/>
                </a:solidFill>
              </a:rPr>
              <a:t>3. If I am contacted by a contact tracer or my school reports a COVID case and it is determined that I have been exposed to COVID-19, what am I required to do?</a:t>
            </a:r>
            <a:endParaRPr lang="en-US" sz="2800" dirty="0">
              <a:solidFill>
                <a:srgbClr val="ED8801"/>
              </a:solidFill>
            </a:endParaRPr>
          </a:p>
          <a:p>
            <a:r>
              <a:rPr lang="en-US" sz="2800" dirty="0" smtClean="0"/>
              <a:t/>
            </a:r>
            <a:br>
              <a:rPr lang="en-US" sz="2800" dirty="0" smtClean="0"/>
            </a:br>
            <a:r>
              <a:rPr lang="en-US" sz="2800" dirty="0" smtClean="0"/>
              <a:t>Per the directive from the Personnel Cabinet and out of an abundance of caution, you must </a:t>
            </a:r>
            <a:r>
              <a:rPr lang="en-US" sz="2800" dirty="0"/>
              <a:t>work remotely for the next 14 days. During this required self-quarantine, if you are COVID-negative and/or positive but asymptomatic and feeling healthy, you will continue to work according to your normal schedule and provide services virtually.  Any protocols specific to your school must also be followed. </a:t>
            </a:r>
          </a:p>
        </p:txBody>
      </p:sp>
      <p:sp>
        <p:nvSpPr>
          <p:cNvPr id="6"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Tree>
    <p:extLst>
      <p:ext uri="{BB962C8B-B14F-4D97-AF65-F5344CB8AC3E}">
        <p14:creationId xmlns:p14="http://schemas.microsoft.com/office/powerpoint/2010/main" val="3246631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64134"/>
            <a:ext cx="8305800" cy="5693866"/>
          </a:xfrm>
          <a:prstGeom prst="rect">
            <a:avLst/>
          </a:prstGeom>
          <a:noFill/>
        </p:spPr>
        <p:txBody>
          <a:bodyPr wrap="square" rtlCol="0">
            <a:spAutoFit/>
          </a:bodyPr>
          <a:lstStyle/>
          <a:p>
            <a:r>
              <a:rPr lang="en-US" sz="2800" b="1" dirty="0">
                <a:solidFill>
                  <a:srgbClr val="ED8801"/>
                </a:solidFill>
              </a:rPr>
              <a:t>4. What do I do </a:t>
            </a:r>
            <a:r>
              <a:rPr lang="en-US" sz="2800" b="1" dirty="0" smtClean="0">
                <a:solidFill>
                  <a:srgbClr val="ED8801"/>
                </a:solidFill>
              </a:rPr>
              <a:t>if </a:t>
            </a:r>
            <a:r>
              <a:rPr lang="en-US" sz="2800" b="1" dirty="0">
                <a:solidFill>
                  <a:srgbClr val="ED8801"/>
                </a:solidFill>
              </a:rPr>
              <a:t>I find that my school leadership is not implementing required safety protocols, e.g. mask wearing, social distancing, cleaning, </a:t>
            </a:r>
            <a:r>
              <a:rPr lang="en-US" sz="2800" b="1" dirty="0" err="1">
                <a:solidFill>
                  <a:srgbClr val="ED8801"/>
                </a:solidFill>
              </a:rPr>
              <a:t>etc</a:t>
            </a:r>
            <a:r>
              <a:rPr lang="en-US" sz="2800" b="1" dirty="0">
                <a:solidFill>
                  <a:srgbClr val="ED8801"/>
                </a:solidFill>
              </a:rPr>
              <a:t> and I feel unsafe</a:t>
            </a:r>
            <a:r>
              <a:rPr lang="en-US" sz="2800" b="1" dirty="0" smtClean="0">
                <a:solidFill>
                  <a:srgbClr val="ED8801"/>
                </a:solidFill>
              </a:rPr>
              <a:t>?</a:t>
            </a:r>
            <a:r>
              <a:rPr lang="en-US" sz="2800" b="1" dirty="0" smtClean="0"/>
              <a:t/>
            </a:r>
            <a:br>
              <a:rPr lang="en-US" sz="2800" b="1" dirty="0" smtClean="0"/>
            </a:br>
            <a:endParaRPr lang="en-US" sz="2800" dirty="0"/>
          </a:p>
          <a:p>
            <a:r>
              <a:rPr lang="en-US" sz="2800" dirty="0"/>
              <a:t>Please leave any situation that you feel is an unsafe work environment and let your supervisor know immediately. If this situation occurs, the supervisor should contact the Director of Project Services and Evaluation so that he can reach out to school leadership to discuss this concern and notify the school that our staff will be working from home until a safe environment is in place. </a:t>
            </a:r>
          </a:p>
        </p:txBody>
      </p:sp>
      <p:sp>
        <p:nvSpPr>
          <p:cNvPr id="7"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Tree>
    <p:extLst>
      <p:ext uri="{BB962C8B-B14F-4D97-AF65-F5344CB8AC3E}">
        <p14:creationId xmlns:p14="http://schemas.microsoft.com/office/powerpoint/2010/main" val="3188893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66800"/>
            <a:ext cx="8610600" cy="5299721"/>
          </a:xfrm>
          <a:prstGeom prst="rect">
            <a:avLst/>
          </a:prstGeom>
        </p:spPr>
        <p:txBody>
          <a:bodyPr wrap="square">
            <a:spAutoFit/>
          </a:bodyPr>
          <a:lstStyle/>
          <a:p>
            <a:pPr marL="0" marR="0">
              <a:lnSpc>
                <a:spcPct val="107000"/>
              </a:lnSpc>
              <a:spcBef>
                <a:spcPts val="0"/>
              </a:spcBef>
              <a:spcAft>
                <a:spcPts val="800"/>
              </a:spcAft>
            </a:pPr>
            <a:r>
              <a:rPr lang="en-US" sz="2400" b="1" dirty="0">
                <a:solidFill>
                  <a:srgbClr val="ED8801"/>
                </a:solidFill>
                <a:ea typeface="Calibri" panose="020F0502020204030204" pitchFamily="34" charset="0"/>
                <a:cs typeface="Times New Roman" panose="02020603050405020304" pitchFamily="18" charset="0"/>
              </a:rPr>
              <a:t>5. What if I test positive for COVID-19? </a:t>
            </a:r>
            <a:endParaRPr lang="en-US" sz="2400" dirty="0">
              <a:solidFill>
                <a:srgbClr val="ED8801"/>
              </a:solidFill>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b="1" dirty="0">
                <a:ea typeface="Calibri" panose="020F0502020204030204" pitchFamily="34" charset="0"/>
                <a:cs typeface="Calibri" panose="020F0502020204030204" pitchFamily="34" charset="0"/>
              </a:rPr>
              <a:t>Salaried (CPE) staff:</a:t>
            </a:r>
            <a:r>
              <a:rPr lang="en-US" sz="2200" dirty="0">
                <a:ea typeface="Calibri" panose="020F0502020204030204" pitchFamily="34" charset="0"/>
                <a:cs typeface="Calibri" panose="020F0502020204030204" pitchFamily="34" charset="0"/>
              </a:rPr>
              <a:t>  If you test positive but are asymptomatic and otherwise feel healthy, you will be expected to self-quarantine for fourteen (14) days and provide services virtually during that time.   However, if you test positive and experience symptoms where you cannot work, state employees are eligible </a:t>
            </a:r>
            <a:r>
              <a:rPr lang="en-US" sz="2200" dirty="0" smtClean="0">
                <a:ea typeface="Calibri" panose="020F0502020204030204" pitchFamily="34" charset="0"/>
                <a:cs typeface="Calibri" panose="020F0502020204030204" pitchFamily="34" charset="0"/>
              </a:rPr>
              <a:t>for paid </a:t>
            </a:r>
            <a:r>
              <a:rPr lang="en-US" sz="2200" dirty="0">
                <a:ea typeface="Calibri" panose="020F0502020204030204" pitchFamily="34" charset="0"/>
                <a:cs typeface="Calibri" panose="020F0502020204030204" pitchFamily="34" charset="0"/>
              </a:rPr>
              <a:t>leave from the </a:t>
            </a:r>
            <a:r>
              <a:rPr lang="en-US" sz="2200" u="sng" dirty="0">
                <a:solidFill>
                  <a:srgbClr val="0000FF"/>
                </a:solidFill>
                <a:ea typeface="Calibri" panose="020F0502020204030204" pitchFamily="34" charset="0"/>
                <a:cs typeface="Calibri" panose="020F0502020204030204" pitchFamily="34" charset="0"/>
                <a:hlinkClick r:id="rId2"/>
              </a:rPr>
              <a:t>Families First Coronavirus Response Act</a:t>
            </a:r>
            <a:r>
              <a:rPr lang="en-US" sz="2200" dirty="0">
                <a:ea typeface="Calibri" panose="020F0502020204030204" pitchFamily="34" charset="0"/>
                <a:cs typeface="Calibri" panose="020F0502020204030204" pitchFamily="34" charset="0"/>
              </a:rPr>
              <a:t>; this </a:t>
            </a:r>
            <a:r>
              <a:rPr lang="en-US" sz="2200" dirty="0" smtClean="0">
                <a:ea typeface="Calibri" panose="020F0502020204030204" pitchFamily="34" charset="0"/>
                <a:cs typeface="Calibri" panose="020F0502020204030204" pitchFamily="34" charset="0"/>
              </a:rPr>
              <a:t>is </a:t>
            </a:r>
            <a:r>
              <a:rPr lang="en-US" sz="2200" dirty="0">
                <a:ea typeface="Calibri" panose="020F0502020204030204" pitchFamily="34" charset="0"/>
                <a:cs typeface="Calibri" panose="020F0502020204030204" pitchFamily="34" charset="0"/>
              </a:rPr>
              <a:t>currently available through the end of </a:t>
            </a:r>
            <a:r>
              <a:rPr lang="en-US" sz="2200" dirty="0" smtClean="0">
                <a:ea typeface="Calibri" panose="020F0502020204030204" pitchFamily="34" charset="0"/>
                <a:cs typeface="Calibri" panose="020F0502020204030204" pitchFamily="34" charset="0"/>
              </a:rPr>
              <a:t>2020.</a:t>
            </a:r>
            <a:r>
              <a:rPr lang="en-US" sz="2200" dirty="0">
                <a:ea typeface="Calibri" panose="020F0502020204030204" pitchFamily="34" charset="0"/>
                <a:cs typeface="Calibri" panose="020F0502020204030204" pitchFamily="34" charset="0"/>
              </a:rPr>
              <a:t>  They are also eligible for the ten days of COVID-related leave given by the Governor. State employees who contract COVID while on the job should </a:t>
            </a:r>
            <a:r>
              <a:rPr lang="en-US" sz="2200" dirty="0" smtClean="0">
                <a:ea typeface="Calibri" panose="020F0502020204030204" pitchFamily="34" charset="0"/>
                <a:cs typeface="Calibri" panose="020F0502020204030204" pitchFamily="34" charset="0"/>
              </a:rPr>
              <a:t>contact CPE Human Resources to submit </a:t>
            </a:r>
            <a:r>
              <a:rPr lang="en-US" sz="2200" dirty="0">
                <a:ea typeface="Calibri" panose="020F0502020204030204" pitchFamily="34" charset="0"/>
                <a:cs typeface="Calibri" panose="020F0502020204030204" pitchFamily="34" charset="0"/>
              </a:rPr>
              <a:t>a workers’ comp report of injury.  Workers’ comp will keep this on </a:t>
            </a:r>
            <a:r>
              <a:rPr lang="en-US" sz="2200" dirty="0" smtClean="0">
                <a:ea typeface="Calibri" panose="020F0502020204030204" pitchFamily="34" charset="0"/>
                <a:cs typeface="Calibri" panose="020F0502020204030204" pitchFamily="34" charset="0"/>
              </a:rPr>
              <a:t>file, and, if </a:t>
            </a:r>
            <a:r>
              <a:rPr lang="en-US" sz="2200" dirty="0">
                <a:ea typeface="Calibri" panose="020F0502020204030204" pitchFamily="34" charset="0"/>
                <a:cs typeface="Calibri" panose="020F0502020204030204" pitchFamily="34" charset="0"/>
              </a:rPr>
              <a:t>there is medical or lost time, </a:t>
            </a:r>
            <a:r>
              <a:rPr lang="en-US" sz="2200" dirty="0" smtClean="0">
                <a:ea typeface="Calibri" panose="020F0502020204030204" pitchFamily="34" charset="0"/>
                <a:cs typeface="Calibri" panose="020F0502020204030204" pitchFamily="34" charset="0"/>
              </a:rPr>
              <a:t>will </a:t>
            </a:r>
            <a:r>
              <a:rPr lang="en-US" sz="2200" dirty="0">
                <a:ea typeface="Calibri" panose="020F0502020204030204" pitchFamily="34" charset="0"/>
                <a:cs typeface="Calibri" panose="020F0502020204030204" pitchFamily="34" charset="0"/>
              </a:rPr>
              <a:t>send the claim to their third party administrator for investigation.  If the claim is compensable then appropriate medical and lost wages will be paid.</a:t>
            </a:r>
            <a:endParaRPr lang="en-US" sz="2200" dirty="0">
              <a:ea typeface="Calibri" panose="020F0502020204030204" pitchFamily="34" charset="0"/>
              <a:cs typeface="Times New Roman" panose="02020603050405020304" pitchFamily="18" charset="0"/>
            </a:endParaRPr>
          </a:p>
        </p:txBody>
      </p:sp>
      <p:sp>
        <p:nvSpPr>
          <p:cNvPr id="7"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Tree>
    <p:extLst>
      <p:ext uri="{BB962C8B-B14F-4D97-AF65-F5344CB8AC3E}">
        <p14:creationId xmlns:p14="http://schemas.microsoft.com/office/powerpoint/2010/main" val="1540639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610600" cy="5945410"/>
          </a:xfrm>
          <a:prstGeom prst="rect">
            <a:avLst/>
          </a:prstGeom>
        </p:spPr>
        <p:txBody>
          <a:bodyPr wrap="square">
            <a:spAutoFit/>
          </a:bodyPr>
          <a:lstStyle/>
          <a:p>
            <a:pPr marL="0" marR="0">
              <a:lnSpc>
                <a:spcPct val="107000"/>
              </a:lnSpc>
              <a:spcBef>
                <a:spcPts val="0"/>
              </a:spcBef>
              <a:spcAft>
                <a:spcPts val="800"/>
              </a:spcAft>
            </a:pPr>
            <a:r>
              <a:rPr lang="en-US" sz="2400" b="1" dirty="0">
                <a:solidFill>
                  <a:srgbClr val="ED8801"/>
                </a:solidFill>
                <a:ea typeface="Calibri" panose="020F0502020204030204" pitchFamily="34" charset="0"/>
                <a:cs typeface="Times New Roman" panose="02020603050405020304" pitchFamily="18" charset="0"/>
              </a:rPr>
              <a:t>5. What if I test positive for COVID-19? </a:t>
            </a:r>
            <a:endParaRPr lang="en-US" sz="2400" dirty="0">
              <a:solidFill>
                <a:srgbClr val="ED8801"/>
              </a:solidFill>
              <a:ea typeface="Calibri" panose="020F0502020204030204" pitchFamily="34" charset="0"/>
              <a:cs typeface="Times New Roman" panose="02020603050405020304" pitchFamily="18" charset="0"/>
            </a:endParaRPr>
          </a:p>
          <a:p>
            <a:r>
              <a:rPr lang="en-US" sz="2200" b="1" dirty="0"/>
              <a:t>Hourly contract (Adecco) staff:</a:t>
            </a:r>
            <a:r>
              <a:rPr lang="en-US" sz="2200" dirty="0"/>
              <a:t> </a:t>
            </a:r>
            <a:r>
              <a:rPr lang="en-US" sz="2200" i="1" dirty="0"/>
              <a:t>Awaiting a further response from Adecco HR regarding </a:t>
            </a:r>
            <a:r>
              <a:rPr lang="en-US" sz="2200" i="1" dirty="0" smtClean="0"/>
              <a:t>the </a:t>
            </a:r>
            <a:r>
              <a:rPr lang="en-US" sz="2200" i="1" dirty="0"/>
              <a:t>Families First Coronavirus </a:t>
            </a:r>
            <a:r>
              <a:rPr lang="en-US" sz="2200" i="1" dirty="0" smtClean="0"/>
              <a:t>Act. </a:t>
            </a:r>
            <a:br>
              <a:rPr lang="en-US" sz="2200" i="1" dirty="0" smtClean="0"/>
            </a:br>
            <a:endParaRPr lang="en-US" sz="2200" i="1" dirty="0"/>
          </a:p>
          <a:p>
            <a:pPr marL="285750" lvl="0" indent="-285750">
              <a:buFont typeface="Arial" panose="020B0604020202020204" pitchFamily="34" charset="0"/>
              <a:buChar char="•"/>
            </a:pPr>
            <a:r>
              <a:rPr lang="en-US" sz="2200" dirty="0"/>
              <a:t>If an Adecco employee is exposed to COVID and has to quarantine for 14 days, they can sign up for unemployment for those days. </a:t>
            </a:r>
            <a:r>
              <a:rPr lang="en-US" sz="2200" dirty="0" smtClean="0"/>
              <a:t/>
            </a:r>
            <a:br>
              <a:rPr lang="en-US" sz="2200" dirty="0" smtClean="0"/>
            </a:br>
            <a:endParaRPr lang="en-US" sz="2200" dirty="0"/>
          </a:p>
          <a:p>
            <a:pPr marL="285750" lvl="0" indent="-285750">
              <a:buFont typeface="Arial" panose="020B0604020202020204" pitchFamily="34" charset="0"/>
              <a:buChar char="•"/>
            </a:pPr>
            <a:r>
              <a:rPr lang="en-US" sz="2200" dirty="0"/>
              <a:t>If the employee contracts COVID at work, CPE Human Resources can help the employee file an incident with Adecco. Adecco can turn this in to Workers Comp, however all documentation would have to prove that the virus was contacted at work. (This is something Adecco will turn in to their Risk team and their HR team to determine</a:t>
            </a:r>
            <a:r>
              <a:rPr lang="en-US" sz="2200" dirty="0" smtClean="0"/>
              <a:t>).</a:t>
            </a:r>
            <a:br>
              <a:rPr lang="en-US" sz="2200" dirty="0" smtClean="0"/>
            </a:br>
            <a:endParaRPr lang="en-US" sz="2200" dirty="0"/>
          </a:p>
          <a:p>
            <a:pPr marL="285750" lvl="0" indent="-285750">
              <a:buFont typeface="Arial" panose="020B0604020202020204" pitchFamily="34" charset="0"/>
              <a:buChar char="•"/>
            </a:pPr>
            <a:r>
              <a:rPr lang="en-US" sz="2200" dirty="0"/>
              <a:t>If the employee elected to take medical insurance through Adecco, the employee may have Short Term Disability and this would have </a:t>
            </a:r>
            <a:r>
              <a:rPr lang="en-US" sz="2200" dirty="0" smtClean="0"/>
              <a:t/>
            </a:r>
            <a:br>
              <a:rPr lang="en-US" sz="2200" dirty="0" smtClean="0"/>
            </a:br>
            <a:r>
              <a:rPr lang="en-US" sz="2200" dirty="0" smtClean="0"/>
              <a:t>a </a:t>
            </a:r>
            <a:r>
              <a:rPr lang="en-US" sz="2200" dirty="0"/>
              <a:t>payout for time missed if they test positive for the virus.</a:t>
            </a:r>
          </a:p>
          <a:p>
            <a:endParaRPr lang="en-US" dirty="0"/>
          </a:p>
        </p:txBody>
      </p:sp>
      <p:sp>
        <p:nvSpPr>
          <p:cNvPr id="7"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Tree>
    <p:extLst>
      <p:ext uri="{BB962C8B-B14F-4D97-AF65-F5344CB8AC3E}">
        <p14:creationId xmlns:p14="http://schemas.microsoft.com/office/powerpoint/2010/main" val="4207188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6FB68A9E-77B0-432B-AE6E-4993707BBF8F}"/>
              </a:ext>
            </a:extLst>
          </p:cNvPr>
          <p:cNvSpPr txBox="1">
            <a:spLocks noChangeArrowheads="1"/>
          </p:cNvSpPr>
          <p:nvPr/>
        </p:nvSpPr>
        <p:spPr bwMode="auto">
          <a:xfrm>
            <a:off x="304800" y="2590800"/>
            <a:ext cx="8839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entury Gothic" panose="020B050202020202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entury Gothic" panose="020B050202020202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entury Gothic" panose="020B050202020202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9pPr>
          </a:lstStyle>
          <a:p>
            <a:pPr eaLnBrk="1" hangingPunct="1">
              <a:spcBef>
                <a:spcPct val="0"/>
              </a:spcBef>
              <a:buFontTx/>
              <a:buNone/>
            </a:pPr>
            <a:r>
              <a:rPr lang="en-US" altLang="en-US" sz="3200" b="1" dirty="0" err="1" smtClean="0"/>
              <a:t>Mentimeter</a:t>
            </a:r>
            <a:r>
              <a:rPr lang="en-US" altLang="en-US" sz="3200" b="1" dirty="0" smtClean="0"/>
              <a:t>: </a:t>
            </a:r>
          </a:p>
          <a:p>
            <a:pPr eaLnBrk="1" hangingPunct="1">
              <a:spcBef>
                <a:spcPct val="0"/>
              </a:spcBef>
              <a:buFontTx/>
              <a:buNone/>
            </a:pPr>
            <a:r>
              <a:rPr lang="en-US" altLang="en-US" sz="3200" b="1" dirty="0" smtClean="0">
                <a:solidFill>
                  <a:srgbClr val="ED8801"/>
                </a:solidFill>
              </a:rPr>
              <a:t>What is one thing you learned or heard that surprised you?</a:t>
            </a:r>
            <a:endParaRPr lang="en-US" altLang="en-US" sz="3200" b="1" dirty="0">
              <a:solidFill>
                <a:srgbClr val="ED880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6FB68A9E-77B0-432B-AE6E-4993707BBF8F}"/>
              </a:ext>
            </a:extLst>
          </p:cNvPr>
          <p:cNvSpPr txBox="1">
            <a:spLocks noChangeArrowheads="1"/>
          </p:cNvSpPr>
          <p:nvPr/>
        </p:nvSpPr>
        <p:spPr bwMode="auto">
          <a:xfrm>
            <a:off x="457200" y="2590800"/>
            <a:ext cx="8839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entury Gothic" panose="020B050202020202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entury Gothic" panose="020B050202020202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entury Gothic" panose="020B050202020202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9pPr>
          </a:lstStyle>
          <a:p>
            <a:pPr eaLnBrk="1" hangingPunct="1">
              <a:spcBef>
                <a:spcPct val="0"/>
              </a:spcBef>
              <a:buFontTx/>
              <a:buNone/>
            </a:pPr>
            <a:r>
              <a:rPr lang="en-US" altLang="en-US" sz="3200" b="1" dirty="0" err="1" smtClean="0"/>
              <a:t>Mentimeter</a:t>
            </a:r>
            <a:r>
              <a:rPr lang="en-US" altLang="en-US" sz="3200" b="1" dirty="0" smtClean="0"/>
              <a:t>: </a:t>
            </a:r>
            <a:endParaRPr lang="en-US" altLang="en-US" sz="3200" b="1" dirty="0"/>
          </a:p>
          <a:p>
            <a:pPr eaLnBrk="1" hangingPunct="1">
              <a:spcBef>
                <a:spcPct val="0"/>
              </a:spcBef>
              <a:buFontTx/>
              <a:buNone/>
            </a:pPr>
            <a:r>
              <a:rPr lang="en-US" altLang="en-US" sz="3200" b="1" dirty="0" smtClean="0">
                <a:solidFill>
                  <a:srgbClr val="ED8801"/>
                </a:solidFill>
              </a:rPr>
              <a:t>What is one thing you want to know more about?</a:t>
            </a:r>
            <a:endParaRPr lang="en-US" altLang="en-US" sz="4000" i="1" dirty="0">
              <a:solidFill>
                <a:srgbClr val="ED8801"/>
              </a:solidFill>
            </a:endParaRPr>
          </a:p>
        </p:txBody>
      </p:sp>
    </p:spTree>
    <p:extLst>
      <p:ext uri="{BB962C8B-B14F-4D97-AF65-F5344CB8AC3E}">
        <p14:creationId xmlns:p14="http://schemas.microsoft.com/office/powerpoint/2010/main" val="1095071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6FB68A9E-77B0-432B-AE6E-4993707BBF8F}"/>
              </a:ext>
            </a:extLst>
          </p:cNvPr>
          <p:cNvSpPr txBox="1">
            <a:spLocks noChangeArrowheads="1"/>
          </p:cNvSpPr>
          <p:nvPr/>
        </p:nvSpPr>
        <p:spPr bwMode="auto">
          <a:xfrm>
            <a:off x="533400" y="2209800"/>
            <a:ext cx="8839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entury Gothic" panose="020B050202020202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entury Gothic" panose="020B050202020202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entury Gothic" panose="020B050202020202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9pPr>
          </a:lstStyle>
          <a:p>
            <a:pPr eaLnBrk="1" hangingPunct="1">
              <a:spcBef>
                <a:spcPct val="0"/>
              </a:spcBef>
              <a:buFontTx/>
              <a:buNone/>
            </a:pPr>
            <a:r>
              <a:rPr lang="en-US" altLang="en-US" sz="3200" b="1" dirty="0" smtClean="0"/>
              <a:t>Last week:</a:t>
            </a:r>
            <a:endParaRPr lang="en-US" altLang="en-US" sz="3200" b="1" dirty="0"/>
          </a:p>
          <a:p>
            <a:pPr marL="457200" indent="-457200" eaLnBrk="1" hangingPunct="1">
              <a:spcBef>
                <a:spcPct val="0"/>
              </a:spcBef>
              <a:buFontTx/>
              <a:buChar char="-"/>
            </a:pPr>
            <a:r>
              <a:rPr lang="en-US" altLang="en-US" sz="2400" b="1" dirty="0" smtClean="0">
                <a:solidFill>
                  <a:srgbClr val="ED8801"/>
                </a:solidFill>
              </a:rPr>
              <a:t>Overview of GEAR UP Kentucky</a:t>
            </a:r>
            <a:endParaRPr lang="en-US" altLang="en-US" sz="2400" i="1" dirty="0">
              <a:solidFill>
                <a:srgbClr val="ED8801"/>
              </a:solidFill>
            </a:endParaRPr>
          </a:p>
          <a:p>
            <a:pPr marL="457200" indent="-457200" eaLnBrk="1" hangingPunct="1">
              <a:spcBef>
                <a:spcPct val="0"/>
              </a:spcBef>
              <a:buFontTx/>
              <a:buChar char="-"/>
            </a:pPr>
            <a:r>
              <a:rPr lang="en-US" altLang="en-US" sz="2400" b="1" i="1" dirty="0" smtClean="0">
                <a:solidFill>
                  <a:srgbClr val="ED8801"/>
                </a:solidFill>
              </a:rPr>
              <a:t>How we work together</a:t>
            </a:r>
          </a:p>
          <a:p>
            <a:pPr marL="457200" indent="-457200" eaLnBrk="1" hangingPunct="1">
              <a:spcBef>
                <a:spcPct val="0"/>
              </a:spcBef>
              <a:buFontTx/>
              <a:buChar char="-"/>
            </a:pPr>
            <a:r>
              <a:rPr lang="en-US" altLang="en-US" sz="2400" b="1" i="1" dirty="0" smtClean="0">
                <a:solidFill>
                  <a:srgbClr val="ED8801"/>
                </a:solidFill>
              </a:rPr>
              <a:t>Middle School Curricula</a:t>
            </a:r>
          </a:p>
          <a:p>
            <a:pPr marL="457200" indent="-457200" eaLnBrk="1" hangingPunct="1">
              <a:spcBef>
                <a:spcPct val="0"/>
              </a:spcBef>
              <a:buFontTx/>
              <a:buChar char="-"/>
            </a:pPr>
            <a:r>
              <a:rPr lang="en-US" altLang="en-US" sz="2400" b="1" i="1" dirty="0" smtClean="0">
                <a:solidFill>
                  <a:srgbClr val="ED8801"/>
                </a:solidFill>
              </a:rPr>
              <a:t>Text Outreach</a:t>
            </a:r>
          </a:p>
        </p:txBody>
      </p:sp>
    </p:spTree>
    <p:extLst>
      <p:ext uri="{BB962C8B-B14F-4D97-AF65-F5344CB8AC3E}">
        <p14:creationId xmlns:p14="http://schemas.microsoft.com/office/powerpoint/2010/main" val="1050644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6FB68A9E-77B0-432B-AE6E-4993707BBF8F}"/>
              </a:ext>
            </a:extLst>
          </p:cNvPr>
          <p:cNvSpPr txBox="1">
            <a:spLocks noChangeArrowheads="1"/>
          </p:cNvSpPr>
          <p:nvPr/>
        </p:nvSpPr>
        <p:spPr bwMode="auto">
          <a:xfrm>
            <a:off x="533400" y="2209800"/>
            <a:ext cx="8839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entury Gothic" panose="020B050202020202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entury Gothic" panose="020B050202020202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entury Gothic" panose="020B050202020202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9pPr>
          </a:lstStyle>
          <a:p>
            <a:pPr eaLnBrk="1" hangingPunct="1">
              <a:spcBef>
                <a:spcPct val="0"/>
              </a:spcBef>
              <a:buFontTx/>
              <a:buNone/>
            </a:pPr>
            <a:r>
              <a:rPr lang="en-US" altLang="en-US" sz="3200" b="1" dirty="0" smtClean="0"/>
              <a:t>Last week:</a:t>
            </a:r>
            <a:endParaRPr lang="en-US" altLang="en-US" sz="3200" b="1" dirty="0"/>
          </a:p>
          <a:p>
            <a:pPr marL="457200" indent="-457200" eaLnBrk="1" hangingPunct="1">
              <a:spcBef>
                <a:spcPct val="0"/>
              </a:spcBef>
              <a:buFontTx/>
              <a:buChar char="-"/>
            </a:pPr>
            <a:r>
              <a:rPr lang="en-US" altLang="en-US" sz="2400" b="1" dirty="0" smtClean="0">
                <a:solidFill>
                  <a:srgbClr val="ED8801"/>
                </a:solidFill>
              </a:rPr>
              <a:t>Overview of GEAR UP Kentucky</a:t>
            </a:r>
            <a:endParaRPr lang="en-US" altLang="en-US" sz="2400" i="1" dirty="0">
              <a:solidFill>
                <a:srgbClr val="ED8801"/>
              </a:solidFill>
            </a:endParaRPr>
          </a:p>
          <a:p>
            <a:pPr marL="457200" indent="-457200" eaLnBrk="1" hangingPunct="1">
              <a:spcBef>
                <a:spcPct val="0"/>
              </a:spcBef>
              <a:buFontTx/>
              <a:buChar char="-"/>
            </a:pPr>
            <a:r>
              <a:rPr lang="en-US" altLang="en-US" sz="2400" b="1" i="1" dirty="0" smtClean="0">
                <a:solidFill>
                  <a:srgbClr val="ED8801"/>
                </a:solidFill>
              </a:rPr>
              <a:t>How we work together</a:t>
            </a:r>
          </a:p>
          <a:p>
            <a:pPr marL="457200" indent="-457200" eaLnBrk="1" hangingPunct="1">
              <a:spcBef>
                <a:spcPct val="0"/>
              </a:spcBef>
              <a:buFontTx/>
              <a:buChar char="-"/>
            </a:pPr>
            <a:r>
              <a:rPr lang="en-US" altLang="en-US" sz="2400" b="1" i="1" dirty="0" smtClean="0">
                <a:solidFill>
                  <a:srgbClr val="ED8801"/>
                </a:solidFill>
              </a:rPr>
              <a:t>Middle School Curricula</a:t>
            </a:r>
          </a:p>
          <a:p>
            <a:pPr marL="457200" indent="-457200" eaLnBrk="1" hangingPunct="1">
              <a:spcBef>
                <a:spcPct val="0"/>
              </a:spcBef>
              <a:buFontTx/>
              <a:buChar char="-"/>
            </a:pPr>
            <a:r>
              <a:rPr lang="en-US" altLang="en-US" sz="2400" b="1" i="1" dirty="0" smtClean="0">
                <a:solidFill>
                  <a:srgbClr val="ED8801"/>
                </a:solidFill>
              </a:rPr>
              <a:t>Text Outreach</a:t>
            </a:r>
          </a:p>
        </p:txBody>
      </p:sp>
      <p:sp>
        <p:nvSpPr>
          <p:cNvPr id="3" name="Rectangle 5">
            <a:extLst>
              <a:ext uri="{FF2B5EF4-FFF2-40B4-BE49-F238E27FC236}">
                <a16:creationId xmlns:a16="http://schemas.microsoft.com/office/drawing/2014/main" id="{6FB68A9E-77B0-432B-AE6E-4993707BBF8F}"/>
              </a:ext>
            </a:extLst>
          </p:cNvPr>
          <p:cNvSpPr txBox="1">
            <a:spLocks noChangeArrowheads="1"/>
          </p:cNvSpPr>
          <p:nvPr/>
        </p:nvSpPr>
        <p:spPr bwMode="auto">
          <a:xfrm>
            <a:off x="533400" y="4648200"/>
            <a:ext cx="8839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lnSpc>
                <a:spcPct val="90000"/>
              </a:lnSpc>
              <a:spcBef>
                <a:spcPts val="750"/>
              </a:spcBef>
              <a:buFont typeface="Arial" panose="020B0604020202020204" pitchFamily="34" charset="0"/>
              <a:buChar char="•"/>
              <a:defRPr sz="2100">
                <a:solidFill>
                  <a:schemeClr val="tx1"/>
                </a:solidFill>
                <a:latin typeface="Century Gothic" panose="020B050202020202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entury Gothic" panose="020B050202020202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entury Gothic" panose="020B050202020202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entury Gothic" panose="020B050202020202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entury Gothic" panose="020B0502020202020204" pitchFamily="34" charset="0"/>
              </a:defRPr>
            </a:lvl9pPr>
          </a:lstStyle>
          <a:p>
            <a:pPr eaLnBrk="1" hangingPunct="1">
              <a:spcBef>
                <a:spcPct val="0"/>
              </a:spcBef>
              <a:buFontTx/>
              <a:buNone/>
            </a:pPr>
            <a:r>
              <a:rPr lang="en-US" altLang="en-US" sz="3200" b="1" dirty="0" smtClean="0"/>
              <a:t>This week:</a:t>
            </a:r>
            <a:endParaRPr lang="en-US" altLang="en-US" sz="3200" b="1" dirty="0"/>
          </a:p>
          <a:p>
            <a:pPr marL="457200" indent="-457200" eaLnBrk="1" hangingPunct="1">
              <a:spcBef>
                <a:spcPct val="0"/>
              </a:spcBef>
              <a:buFontTx/>
              <a:buChar char="-"/>
            </a:pPr>
            <a:r>
              <a:rPr lang="en-US" altLang="en-US" sz="2400" b="1" dirty="0" smtClean="0">
                <a:solidFill>
                  <a:srgbClr val="ED8801"/>
                </a:solidFill>
              </a:rPr>
              <a:t>GEAR UP 4 Advising</a:t>
            </a:r>
          </a:p>
          <a:p>
            <a:pPr marL="457200" indent="-457200" eaLnBrk="1" hangingPunct="1">
              <a:spcBef>
                <a:spcPct val="0"/>
              </a:spcBef>
              <a:buFontTx/>
              <a:buChar char="-"/>
            </a:pPr>
            <a:r>
              <a:rPr lang="en-US" altLang="en-US" sz="2400" b="1" i="1" dirty="0" smtClean="0">
                <a:solidFill>
                  <a:srgbClr val="ED8801"/>
                </a:solidFill>
              </a:rPr>
              <a:t>CERT assessments &amp; interventions</a:t>
            </a:r>
          </a:p>
          <a:p>
            <a:pPr marL="457200" indent="-457200" eaLnBrk="1" hangingPunct="1">
              <a:spcBef>
                <a:spcPct val="0"/>
              </a:spcBef>
              <a:buFontTx/>
              <a:buChar char="-"/>
            </a:pPr>
            <a:r>
              <a:rPr lang="en-US" altLang="en-US" sz="2400" b="1" i="1" dirty="0" smtClean="0">
                <a:solidFill>
                  <a:srgbClr val="ED8801"/>
                </a:solidFill>
              </a:rPr>
              <a:t>Family engagement</a:t>
            </a:r>
          </a:p>
          <a:p>
            <a:pPr marL="457200" indent="-457200" eaLnBrk="1" hangingPunct="1">
              <a:spcBef>
                <a:spcPct val="0"/>
              </a:spcBef>
              <a:buFontTx/>
              <a:buChar char="-"/>
            </a:pPr>
            <a:r>
              <a:rPr lang="en-US" altLang="en-US" sz="2400" b="1" i="1" dirty="0" smtClean="0">
                <a:solidFill>
                  <a:srgbClr val="ED8801"/>
                </a:solidFill>
              </a:rPr>
              <a:t>Communications </a:t>
            </a:r>
          </a:p>
          <a:p>
            <a:pPr marL="457200" indent="-457200" eaLnBrk="1" hangingPunct="1">
              <a:spcBef>
                <a:spcPct val="0"/>
              </a:spcBef>
              <a:buFontTx/>
              <a:buChar char="-"/>
            </a:pPr>
            <a:r>
              <a:rPr lang="en-US" altLang="en-US" sz="2400" b="1" i="1" dirty="0" smtClean="0">
                <a:solidFill>
                  <a:srgbClr val="ED8801"/>
                </a:solidFill>
              </a:rPr>
              <a:t>GEAR UP Services System (GUSS)</a:t>
            </a:r>
          </a:p>
        </p:txBody>
      </p:sp>
    </p:spTree>
    <p:extLst>
      <p:ext uri="{BB962C8B-B14F-4D97-AF65-F5344CB8AC3E}">
        <p14:creationId xmlns:p14="http://schemas.microsoft.com/office/powerpoint/2010/main" val="1778519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a:extLst>
              <a:ext uri="{FF2B5EF4-FFF2-40B4-BE49-F238E27FC236}">
                <a16:creationId xmlns:a16="http://schemas.microsoft.com/office/drawing/2014/main" id="{AA43B2C6-47DB-4E22-8554-5802F7CCF248}"/>
              </a:ext>
            </a:extLst>
          </p:cNvPr>
          <p:cNvSpPr>
            <a:spLocks noGrp="1"/>
          </p:cNvSpPr>
          <p:nvPr>
            <p:ph type="title"/>
          </p:nvPr>
        </p:nvSpPr>
        <p:spPr>
          <a:xfrm>
            <a:off x="914400" y="2743200"/>
            <a:ext cx="7886700" cy="701675"/>
          </a:xfrm>
        </p:spPr>
        <p:txBody>
          <a:bodyPr/>
          <a:lstStyle/>
          <a:p>
            <a:r>
              <a:rPr lang="en-US" altLang="en-US" dirty="0" smtClean="0">
                <a:solidFill>
                  <a:srgbClr val="ED8801"/>
                </a:solidFill>
              </a:rPr>
              <a:t>UPDATE: </a:t>
            </a:r>
            <a:r>
              <a:rPr lang="en-US" altLang="en-US" dirty="0" smtClean="0"/>
              <a:t>Student and family contact information for text outreach</a:t>
            </a:r>
            <a:endParaRPr lang="en-US"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a:extLst>
              <a:ext uri="{FF2B5EF4-FFF2-40B4-BE49-F238E27FC236}">
                <a16:creationId xmlns:a16="http://schemas.microsoft.com/office/drawing/2014/main" id="{AA43B2C6-47DB-4E22-8554-5802F7CCF248}"/>
              </a:ext>
            </a:extLst>
          </p:cNvPr>
          <p:cNvSpPr>
            <a:spLocks noGrp="1"/>
          </p:cNvSpPr>
          <p:nvPr>
            <p:ph type="title"/>
          </p:nvPr>
        </p:nvSpPr>
        <p:spPr>
          <a:xfrm>
            <a:off x="914400" y="2743200"/>
            <a:ext cx="7886700" cy="701675"/>
          </a:xfrm>
        </p:spPr>
        <p:txBody>
          <a:bodyPr/>
          <a:lstStyle/>
          <a:p>
            <a:r>
              <a:rPr lang="en-US" altLang="en-US"/>
              <a:t>The COVID-19 Factor</a:t>
            </a:r>
          </a:p>
        </p:txBody>
      </p:sp>
    </p:spTree>
    <p:extLst>
      <p:ext uri="{BB962C8B-B14F-4D97-AF65-F5344CB8AC3E}">
        <p14:creationId xmlns:p14="http://schemas.microsoft.com/office/powerpoint/2010/main" val="3149005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
        <p:nvSpPr>
          <p:cNvPr id="2" name="TextBox 1"/>
          <p:cNvSpPr txBox="1"/>
          <p:nvPr/>
        </p:nvSpPr>
        <p:spPr>
          <a:xfrm>
            <a:off x="685800" y="1219200"/>
            <a:ext cx="8001000" cy="5262979"/>
          </a:xfrm>
          <a:prstGeom prst="rect">
            <a:avLst/>
          </a:prstGeom>
          <a:noFill/>
        </p:spPr>
        <p:txBody>
          <a:bodyPr wrap="square" rtlCol="0">
            <a:spAutoFit/>
          </a:bodyPr>
          <a:lstStyle/>
          <a:p>
            <a:r>
              <a:rPr lang="en-US" sz="2800" b="1" dirty="0">
                <a:solidFill>
                  <a:srgbClr val="ED8801"/>
                </a:solidFill>
              </a:rPr>
              <a:t>1. Will GEAR UP Kentucky deliver services in-person when my district resumes in-person instruction whether in part or in whole? </a:t>
            </a:r>
            <a:r>
              <a:rPr lang="en-US" sz="2800" b="1" dirty="0" smtClean="0"/>
              <a:t/>
            </a:r>
            <a:br>
              <a:rPr lang="en-US" sz="2800" b="1" dirty="0" smtClean="0"/>
            </a:br>
            <a:endParaRPr lang="en-US" sz="2800" dirty="0"/>
          </a:p>
          <a:p>
            <a:r>
              <a:rPr lang="en-US" sz="2800" dirty="0"/>
              <a:t>Yes, GEAR UP Kentucky will follow the approach of our partner schools/districts regarding in-person or remote delivery of instruction.  If a GUK staff member has concerns about in-person delivery of services, please discuss with your supervisor and the Director of Project Services and Evaluation; those situations will be addressed on a case-by-case basis in collaboration with your school’s leadership.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001000" cy="5693866"/>
          </a:xfrm>
          <a:prstGeom prst="rect">
            <a:avLst/>
          </a:prstGeom>
          <a:noFill/>
        </p:spPr>
        <p:txBody>
          <a:bodyPr wrap="square" rtlCol="0">
            <a:spAutoFit/>
          </a:bodyPr>
          <a:lstStyle/>
          <a:p>
            <a:r>
              <a:rPr lang="en-US" sz="2800" b="1" dirty="0">
                <a:solidFill>
                  <a:srgbClr val="ED8801"/>
                </a:solidFill>
              </a:rPr>
              <a:t>2. If school staff are required to be in the school building even though students are not present, am I required to work there as well</a:t>
            </a:r>
            <a:r>
              <a:rPr lang="en-US" sz="2800" b="1" dirty="0" smtClean="0">
                <a:solidFill>
                  <a:srgbClr val="ED8801"/>
                </a:solidFill>
              </a:rPr>
              <a:t>?</a:t>
            </a:r>
            <a:r>
              <a:rPr lang="en-US" sz="2800" b="1" dirty="0" smtClean="0"/>
              <a:t/>
            </a:r>
            <a:br>
              <a:rPr lang="en-US" sz="2800" b="1" dirty="0" smtClean="0"/>
            </a:br>
            <a:endParaRPr lang="en-US" sz="2800" dirty="0"/>
          </a:p>
          <a:p>
            <a:r>
              <a:rPr lang="en-US" sz="2800" dirty="0"/>
              <a:t>GUK staff may choose to work in the school building or from home (or a combination of both) while students are receiving remote instruction only. Your work schedule and location should be confirmed with your supervisor and your school leadership at the beginning of the school year and adjusted as deemed necessary with changes in school instructional plans/schedules. If conflicts arise related to this situation, please contact your supervisor. </a:t>
            </a:r>
            <a:endParaRPr lang="en-US" sz="4000" dirty="0"/>
          </a:p>
        </p:txBody>
      </p:sp>
      <p:sp>
        <p:nvSpPr>
          <p:cNvPr id="5" name="Title 3">
            <a:extLst>
              <a:ext uri="{FF2B5EF4-FFF2-40B4-BE49-F238E27FC236}">
                <a16:creationId xmlns:a16="http://schemas.microsoft.com/office/drawing/2014/main" id="{C04EC8D8-6C09-427B-8A87-32C5BF152DE4}"/>
              </a:ext>
            </a:extLst>
          </p:cNvPr>
          <p:cNvSpPr>
            <a:spLocks noGrp="1"/>
          </p:cNvSpPr>
          <p:nvPr>
            <p:ph type="title"/>
          </p:nvPr>
        </p:nvSpPr>
        <p:spPr>
          <a:xfrm>
            <a:off x="228600" y="152400"/>
            <a:ext cx="8915400" cy="701675"/>
          </a:xfrm>
        </p:spPr>
        <p:txBody>
          <a:bodyPr/>
          <a:lstStyle/>
          <a:p>
            <a:r>
              <a:rPr lang="en-US" altLang="en-US" dirty="0" smtClean="0"/>
              <a:t>FAQs related to COVID-19 </a:t>
            </a:r>
            <a:endParaRPr lang="en-US" altLang="en-US" dirty="0"/>
          </a:p>
        </p:txBody>
      </p:sp>
    </p:spTree>
    <p:extLst>
      <p:ext uri="{BB962C8B-B14F-4D97-AF65-F5344CB8AC3E}">
        <p14:creationId xmlns:p14="http://schemas.microsoft.com/office/powerpoint/2010/main" val="3022034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0000"/>
      </a:dk2>
      <a:lt2>
        <a:srgbClr val="E7E6E6"/>
      </a:lt2>
      <a:accent1>
        <a:srgbClr val="C55A11"/>
      </a:accent1>
      <a:accent2>
        <a:srgbClr val="1E4E79"/>
      </a:accent2>
      <a:accent3>
        <a:srgbClr val="538135"/>
      </a:accent3>
      <a:accent4>
        <a:srgbClr val="757070"/>
      </a:accent4>
      <a:accent5>
        <a:srgbClr val="4472C4"/>
      </a:accent5>
      <a:accent6>
        <a:srgbClr val="70AD47"/>
      </a:accent6>
      <a:hlink>
        <a:srgbClr val="0563C1"/>
      </a:hlink>
      <a:folHlink>
        <a:srgbClr val="C55A1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11013</TotalTime>
  <Words>905</Words>
  <Application>Microsoft Office PowerPoint</Application>
  <PresentationFormat>On-screen Show (4:3)</PresentationFormat>
  <Paragraphs>53</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UPDATE: Student and family contact information for text outreach</vt:lpstr>
      <vt:lpstr>The COVID-19 Factor</vt:lpstr>
      <vt:lpstr>FAQs related to COVID-19 </vt:lpstr>
      <vt:lpstr>FAQs related to COVID-19 </vt:lpstr>
      <vt:lpstr>FAQs related to COVID-19 </vt:lpstr>
      <vt:lpstr>FAQs related to COVID-19 </vt:lpstr>
      <vt:lpstr>FAQs related to COVID-19 </vt:lpstr>
      <vt:lpstr>FAQs related to COVID-19 </vt:lpstr>
    </vt:vector>
  </TitlesOfParts>
  <Company>Program Development Specialists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Status</dc:title>
  <dc:creator>Yvonne Lovell</dc:creator>
  <cp:lastModifiedBy>Quire, Toni  (GEAR UP)</cp:lastModifiedBy>
  <cp:revision>294</cp:revision>
  <cp:lastPrinted>2019-11-06T17:22:44Z</cp:lastPrinted>
  <dcterms:created xsi:type="dcterms:W3CDTF">2008-04-23T01:49:11Z</dcterms:created>
  <dcterms:modified xsi:type="dcterms:W3CDTF">2020-09-01T13:08:20Z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TC062070741033</vt:lpwstr>
  </property>
</Properties>
</file>