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4"/>
  </p:notesMasterIdLst>
  <p:sldIdLst>
    <p:sldId id="28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0058400" cy="7772400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531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6595" cy="343181"/>
          </a:xfrm>
          <a:prstGeom prst="rect">
            <a:avLst/>
          </a:prstGeom>
        </p:spPr>
        <p:txBody>
          <a:bodyPr vert="horz" lIns="82927" tIns="41463" rIns="82927" bIns="4146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99" y="0"/>
            <a:ext cx="4036595" cy="343181"/>
          </a:xfrm>
          <a:prstGeom prst="rect">
            <a:avLst/>
          </a:prstGeom>
        </p:spPr>
        <p:txBody>
          <a:bodyPr vert="horz" lIns="82927" tIns="41463" rIns="82927" bIns="41463" rtlCol="0"/>
          <a:lstStyle>
            <a:lvl1pPr algn="r">
              <a:defRPr sz="1100"/>
            </a:lvl1pPr>
          </a:lstStyle>
          <a:p>
            <a:fld id="{569061CE-B7C8-4548-A80C-BD9BABB051E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9125" y="857250"/>
            <a:ext cx="2995613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927" tIns="41463" rIns="82927" bIns="414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975" y="3300132"/>
            <a:ext cx="7449914" cy="2700618"/>
          </a:xfrm>
          <a:prstGeom prst="rect">
            <a:avLst/>
          </a:prstGeom>
        </p:spPr>
        <p:txBody>
          <a:bodyPr vert="horz" lIns="82927" tIns="41463" rIns="82927" bIns="4146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4821"/>
            <a:ext cx="4036595" cy="343180"/>
          </a:xfrm>
          <a:prstGeom prst="rect">
            <a:avLst/>
          </a:prstGeom>
        </p:spPr>
        <p:txBody>
          <a:bodyPr vert="horz" lIns="82927" tIns="41463" rIns="82927" bIns="4146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99" y="6514821"/>
            <a:ext cx="4036595" cy="343180"/>
          </a:xfrm>
          <a:prstGeom prst="rect">
            <a:avLst/>
          </a:prstGeom>
        </p:spPr>
        <p:txBody>
          <a:bodyPr vert="horz" lIns="82927" tIns="41463" rIns="82927" bIns="41463" rtlCol="0" anchor="b"/>
          <a:lstStyle>
            <a:lvl1pPr algn="r">
              <a:defRPr sz="1100"/>
            </a:lvl1pPr>
          </a:lstStyle>
          <a:p>
            <a:fld id="{5683CAE9-87EF-4BF9-95A0-3E5CD1EC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001010"/>
            <a:ext cx="392906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58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1747" y="-3598"/>
            <a:ext cx="10060146" cy="77742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58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07" y="5872480"/>
            <a:ext cx="3165951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284060" y="2799370"/>
            <a:ext cx="6213485" cy="634689"/>
          </a:xfrm>
        </p:spPr>
        <p:txBody>
          <a:bodyPr bIns="9144" anchor="b"/>
          <a:lstStyle>
            <a:lvl1pPr>
              <a:defRPr sz="352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073181" y="3115884"/>
            <a:ext cx="7162244" cy="1372560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540" b="0" i="0" u="none" strike="noStrike" kern="1200" cap="all" spc="4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2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2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256" y="1243584"/>
            <a:ext cx="3520440" cy="4207459"/>
          </a:xfrm>
        </p:spPr>
        <p:txBody>
          <a:bodyPr/>
          <a:lstStyle>
            <a:lvl1pPr>
              <a:defRPr sz="2200"/>
            </a:lvl1pPr>
            <a:lvl2pPr>
              <a:defRPr sz="198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0018" y="1243584"/>
            <a:ext cx="3520440" cy="4207459"/>
          </a:xfrm>
        </p:spPr>
        <p:txBody>
          <a:bodyPr/>
          <a:lstStyle>
            <a:lvl1pPr>
              <a:defRPr sz="2200"/>
            </a:lvl1pPr>
            <a:lvl2pPr>
              <a:defRPr sz="198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5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21435" y="6986995"/>
            <a:ext cx="21970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0477" y="6811645"/>
            <a:ext cx="10068878" cy="973350"/>
          </a:xfrm>
          <a:prstGeom prst="rect">
            <a:avLst/>
          </a:prstGeom>
          <a:solidFill>
            <a:srgbClr val="ED8801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58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558" y="413809"/>
            <a:ext cx="8273733" cy="622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4558" y="1246823"/>
            <a:ext cx="8273733" cy="405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360" y="7029345"/>
            <a:ext cx="1627505" cy="54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25"/>
          <p:cNvSpPr/>
          <p:nvPr userDrawn="1"/>
        </p:nvSpPr>
        <p:spPr>
          <a:xfrm>
            <a:off x="-83820" y="6811646"/>
            <a:ext cx="3200877" cy="1047115"/>
          </a:xfrm>
          <a:custGeom>
            <a:avLst/>
            <a:gdLst>
              <a:gd name="connsiteX0" fmla="*/ 4763 w 2767013"/>
              <a:gd name="connsiteY0" fmla="*/ 0 h 847725"/>
              <a:gd name="connsiteX1" fmla="*/ 995363 w 2767013"/>
              <a:gd name="connsiteY1" fmla="*/ 0 h 847725"/>
              <a:gd name="connsiteX2" fmla="*/ 2767013 w 2767013"/>
              <a:gd name="connsiteY2" fmla="*/ 847725 h 847725"/>
              <a:gd name="connsiteX3" fmla="*/ 0 w 2767013"/>
              <a:gd name="connsiteY3" fmla="*/ 833437 h 847725"/>
              <a:gd name="connsiteX4" fmla="*/ 4763 w 2767013"/>
              <a:gd name="connsiteY4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013" h="847725">
                <a:moveTo>
                  <a:pt x="4763" y="0"/>
                </a:moveTo>
                <a:lnTo>
                  <a:pt x="995363" y="0"/>
                </a:lnTo>
                <a:lnTo>
                  <a:pt x="2767013" y="847725"/>
                </a:lnTo>
                <a:lnTo>
                  <a:pt x="0" y="833437"/>
                </a:lnTo>
                <a:cubicBezTo>
                  <a:pt x="1588" y="555625"/>
                  <a:pt x="3175" y="277812"/>
                  <a:pt x="476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58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15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80" b="1" kern="1200" cap="all">
          <a:solidFill>
            <a:srgbClr val="ED880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80" b="1">
          <a:solidFill>
            <a:srgbClr val="ED880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80" b="1">
          <a:solidFill>
            <a:srgbClr val="ED880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80" b="1">
          <a:solidFill>
            <a:srgbClr val="ED880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80" b="1">
          <a:solidFill>
            <a:srgbClr val="ED8801"/>
          </a:solidFill>
          <a:latin typeface="Arial Narrow" pitchFamily="34" charset="0"/>
        </a:defRPr>
      </a:lvl5pPr>
      <a:lvl6pPr marL="502920" algn="l" rtl="0" fontAlgn="base">
        <a:spcBef>
          <a:spcPct val="0"/>
        </a:spcBef>
        <a:spcAft>
          <a:spcPct val="0"/>
        </a:spcAft>
        <a:defRPr sz="3080" b="1">
          <a:solidFill>
            <a:schemeClr val="tx1"/>
          </a:solidFill>
          <a:latin typeface="Arial Narrow" pitchFamily="34" charset="0"/>
        </a:defRPr>
      </a:lvl6pPr>
      <a:lvl7pPr marL="1005840" algn="l" rtl="0" fontAlgn="base">
        <a:spcBef>
          <a:spcPct val="0"/>
        </a:spcBef>
        <a:spcAft>
          <a:spcPct val="0"/>
        </a:spcAft>
        <a:defRPr sz="3080" b="1">
          <a:solidFill>
            <a:schemeClr val="tx1"/>
          </a:solidFill>
          <a:latin typeface="Arial Narrow" pitchFamily="34" charset="0"/>
        </a:defRPr>
      </a:lvl7pPr>
      <a:lvl8pPr marL="1508760" algn="l" rtl="0" fontAlgn="base">
        <a:spcBef>
          <a:spcPct val="0"/>
        </a:spcBef>
        <a:spcAft>
          <a:spcPct val="0"/>
        </a:spcAft>
        <a:defRPr sz="3080" b="1">
          <a:solidFill>
            <a:schemeClr val="tx1"/>
          </a:solidFill>
          <a:latin typeface="Arial Narrow" pitchFamily="34" charset="0"/>
        </a:defRPr>
      </a:lvl8pPr>
      <a:lvl9pPr marL="2011680" algn="l" rtl="0" fontAlgn="base">
        <a:spcBef>
          <a:spcPct val="0"/>
        </a:spcBef>
        <a:spcAft>
          <a:spcPct val="0"/>
        </a:spcAft>
        <a:defRPr sz="3080" b="1">
          <a:solidFill>
            <a:schemeClr val="tx1"/>
          </a:solidFill>
          <a:latin typeface="Arial Narrow" pitchFamily="34" charset="0"/>
        </a:defRPr>
      </a:lvl9pPr>
    </p:titleStyle>
    <p:bodyStyle>
      <a:lvl1pPr marL="377190" indent="-377190" algn="l" rtl="0" eaLnBrk="0" fontAlgn="base" hangingPunct="0">
        <a:spcBef>
          <a:spcPts val="880"/>
        </a:spcBef>
        <a:spcAft>
          <a:spcPct val="0"/>
        </a:spcAft>
        <a:buFont typeface="Arial" panose="020B0604020202020204" pitchFamily="34" charset="0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90342" indent="-190342" algn="l" rtl="0" eaLnBrk="0" fontAlgn="base" hangingPunct="0">
        <a:spcBef>
          <a:spcPts val="33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1802" indent="-179864" algn="l" rtl="0" eaLnBrk="0" fontAlgn="base" hangingPunct="0">
        <a:spcBef>
          <a:spcPts val="33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93262" indent="-179864" algn="l" rtl="0" eaLnBrk="0" fontAlgn="base" hangingPunct="0">
        <a:spcBef>
          <a:spcPts val="33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44722" indent="-190342" algn="l" rtl="0" eaLnBrk="0" fontAlgn="base" hangingPunct="0">
        <a:spcBef>
          <a:spcPts val="33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91110" algn="l" defTabSz="1005840" rtl="0" eaLnBrk="1" latinLnBrk="0" hangingPunct="1">
        <a:spcBef>
          <a:spcPts val="330"/>
        </a:spcBef>
        <a:buClr>
          <a:schemeClr val="accent2"/>
        </a:buClr>
        <a:buFont typeface="Wingdings" pitchFamily="2" charset="2"/>
        <a:buChar char="§"/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1488643" indent="-181051" algn="l" defTabSz="1005840" rtl="0" eaLnBrk="1" latinLnBrk="0" hangingPunct="1">
        <a:spcBef>
          <a:spcPts val="330"/>
        </a:spcBef>
        <a:buClr>
          <a:schemeClr val="accent2"/>
        </a:buClr>
        <a:buFont typeface="Wingdings" pitchFamily="2" charset="2"/>
        <a:buChar char="§"/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1740103" indent="-181051" algn="l" defTabSz="1005840" rtl="0" eaLnBrk="1" latinLnBrk="0" hangingPunct="1">
        <a:spcBef>
          <a:spcPts val="330"/>
        </a:spcBef>
        <a:buClr>
          <a:schemeClr val="accent2"/>
        </a:buClr>
        <a:buFont typeface="Wingdings" pitchFamily="2" charset="2"/>
        <a:buChar char="§"/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1971446" indent="-181051" algn="l" defTabSz="1005840" rtl="0" eaLnBrk="1" latinLnBrk="0" hangingPunct="1">
        <a:spcBef>
          <a:spcPts val="330"/>
        </a:spcBef>
        <a:buClr>
          <a:schemeClr val="accent2"/>
        </a:buClr>
        <a:buFont typeface="Wingdings" pitchFamily="2" charset="2"/>
        <a:buChar char="§"/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149032" y="2469992"/>
            <a:ext cx="7315042" cy="61642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College admission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996941" y="3100704"/>
            <a:ext cx="7163118" cy="1332389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0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50520"/>
            <a:ext cx="9144000" cy="27432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44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GUSS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FEATURE TRAINING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COLLEGE ADMISSION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892556"/>
            <a:ext cx="46761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10. </a:t>
            </a:r>
            <a:r>
              <a:rPr sz="1100" spc="-5" dirty="0">
                <a:latin typeface="Calibri"/>
                <a:cs typeface="Calibri"/>
              </a:rPr>
              <a:t>College Application information will now appear in the Student Advising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page.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199388"/>
            <a:ext cx="9143999" cy="491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50520"/>
            <a:ext cx="9144000" cy="27432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44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GUSS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FEATURE TRAINING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COLLEGE ADMISSION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876432"/>
            <a:ext cx="9138285" cy="579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1100" dirty="0">
                <a:latin typeface="Calibri"/>
                <a:cs typeface="Calibri"/>
              </a:rPr>
              <a:t>NOTE: </a:t>
            </a:r>
            <a:r>
              <a:rPr sz="1100" spc="-5" dirty="0">
                <a:latin typeface="Calibri"/>
                <a:cs typeface="Calibri"/>
              </a:rPr>
              <a:t>There is currently </a:t>
            </a:r>
            <a:r>
              <a:rPr sz="1100" spc="-10" dirty="0">
                <a:latin typeface="Calibri"/>
                <a:cs typeface="Calibri"/>
              </a:rPr>
              <a:t>no </a:t>
            </a:r>
            <a:r>
              <a:rPr sz="1100" spc="-5" dirty="0">
                <a:latin typeface="Calibri"/>
                <a:cs typeface="Calibri"/>
              </a:rPr>
              <a:t>Edit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Delete functionality for the College Application page. This </a:t>
            </a:r>
            <a:r>
              <a:rPr sz="1100" dirty="0">
                <a:latin typeface="Calibri"/>
                <a:cs typeface="Calibri"/>
              </a:rPr>
              <a:t>means </a:t>
            </a:r>
            <a:r>
              <a:rPr sz="1100" spc="-5" dirty="0">
                <a:latin typeface="Calibri"/>
                <a:cs typeface="Calibri"/>
              </a:rPr>
              <a:t>that </a:t>
            </a:r>
            <a:r>
              <a:rPr sz="1100" spc="-10" dirty="0">
                <a:latin typeface="Calibri"/>
                <a:cs typeface="Calibri"/>
              </a:rPr>
              <a:t>if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create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record before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know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college the  student accepts </a:t>
            </a:r>
            <a:r>
              <a:rPr sz="1100" dirty="0">
                <a:latin typeface="Calibri"/>
                <a:cs typeface="Calibri"/>
              </a:rPr>
              <a:t>or the </a:t>
            </a:r>
            <a:r>
              <a:rPr sz="1100" spc="-5" dirty="0">
                <a:latin typeface="Calibri"/>
                <a:cs typeface="Calibri"/>
              </a:rPr>
              <a:t>orientation date and want to </a:t>
            </a:r>
            <a:r>
              <a:rPr sz="1100" spc="-10" dirty="0">
                <a:latin typeface="Calibri"/>
                <a:cs typeface="Calibri"/>
              </a:rPr>
              <a:t>go </a:t>
            </a:r>
            <a:r>
              <a:rPr sz="1100" spc="-5" dirty="0">
                <a:latin typeface="Calibri"/>
                <a:cs typeface="Calibri"/>
              </a:rPr>
              <a:t>back and add that information,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will need to create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new record </a:t>
            </a:r>
            <a:r>
              <a:rPr sz="1100" dirty="0">
                <a:latin typeface="Calibri"/>
                <a:cs typeface="Calibri"/>
              </a:rPr>
              <a:t>with the </a:t>
            </a:r>
            <a:r>
              <a:rPr sz="1100" spc="-5" dirty="0">
                <a:latin typeface="Calibri"/>
                <a:cs typeface="Calibri"/>
              </a:rPr>
              <a:t>complete application  information. This will create an entirely </a:t>
            </a:r>
            <a:r>
              <a:rPr sz="1100" dirty="0">
                <a:latin typeface="Calibri"/>
                <a:cs typeface="Calibri"/>
              </a:rPr>
              <a:t>new</a:t>
            </a:r>
            <a:r>
              <a:rPr sz="1100" spc="-5" dirty="0">
                <a:latin typeface="Calibri"/>
                <a:cs typeface="Calibri"/>
              </a:rPr>
              <a:t> record.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568195"/>
            <a:ext cx="9143999" cy="491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50520"/>
            <a:ext cx="9144000" cy="27432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44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GUSS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FEATURE TRAINING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COLLEGE ADMISSION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892556"/>
            <a:ext cx="283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1. </a:t>
            </a:r>
            <a:r>
              <a:rPr sz="1200" spc="-5" dirty="0">
                <a:latin typeface="Calibri"/>
                <a:cs typeface="Calibri"/>
              </a:rPr>
              <a:t>Log into GUSS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Select the Student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tab.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92" y="1502714"/>
            <a:ext cx="9175817" cy="4752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1184" y="1457705"/>
            <a:ext cx="2541270" cy="958850"/>
          </a:xfrm>
          <a:custGeom>
            <a:avLst/>
            <a:gdLst/>
            <a:ahLst/>
            <a:cxnLst/>
            <a:rect l="l" t="t" r="r" b="b"/>
            <a:pathLst>
              <a:path w="2541270" h="958850">
                <a:moveTo>
                  <a:pt x="2540914" y="0"/>
                </a:moveTo>
                <a:lnTo>
                  <a:pt x="0" y="958659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1767" y="2376232"/>
            <a:ext cx="85090" cy="71755"/>
          </a:xfrm>
          <a:custGeom>
            <a:avLst/>
            <a:gdLst/>
            <a:ahLst/>
            <a:cxnLst/>
            <a:rect l="l" t="t" r="r" b="b"/>
            <a:pathLst>
              <a:path w="85089" h="71755">
                <a:moveTo>
                  <a:pt x="57848" y="0"/>
                </a:moveTo>
                <a:lnTo>
                  <a:pt x="0" y="62547"/>
                </a:lnTo>
                <a:lnTo>
                  <a:pt x="84747" y="71297"/>
                </a:lnTo>
                <a:lnTo>
                  <a:pt x="5784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50520"/>
            <a:ext cx="9144000" cy="27432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44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GUSS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FEATURE TRAINING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COLLEGE ADMISSION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892556"/>
            <a:ext cx="16992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2. Select </a:t>
            </a:r>
            <a:r>
              <a:rPr sz="1100" spc="-5" dirty="0">
                <a:latin typeface="Calibri"/>
                <a:cs typeface="Calibri"/>
              </a:rPr>
              <a:t>College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Admission.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568196"/>
            <a:ext cx="9073896" cy="4605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7300" y="1820417"/>
            <a:ext cx="1871980" cy="2039620"/>
          </a:xfrm>
          <a:custGeom>
            <a:avLst/>
            <a:gdLst/>
            <a:ahLst/>
            <a:cxnLst/>
            <a:rect l="l" t="t" r="r" b="b"/>
            <a:pathLst>
              <a:path w="1871979" h="2039620">
                <a:moveTo>
                  <a:pt x="1871586" y="0"/>
                </a:moveTo>
                <a:lnTo>
                  <a:pt x="0" y="2039188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4356" y="3824490"/>
            <a:ext cx="80010" cy="81915"/>
          </a:xfrm>
          <a:custGeom>
            <a:avLst/>
            <a:gdLst/>
            <a:ahLst/>
            <a:cxnLst/>
            <a:rect l="l" t="t" r="r" b="b"/>
            <a:pathLst>
              <a:path w="80010" h="81914">
                <a:moveTo>
                  <a:pt x="23456" y="0"/>
                </a:moveTo>
                <a:lnTo>
                  <a:pt x="0" y="81902"/>
                </a:lnTo>
                <a:lnTo>
                  <a:pt x="79603" y="51523"/>
                </a:lnTo>
                <a:lnTo>
                  <a:pt x="2345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50520"/>
            <a:ext cx="9144000" cy="27432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44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GUSS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FEATURE TRAINING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COLLEGE ADMISSION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100" y="876432"/>
            <a:ext cx="9197340" cy="131508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You may </a:t>
            </a:r>
            <a:r>
              <a:rPr sz="1100" spc="-5" dirty="0">
                <a:latin typeface="Calibri"/>
                <a:cs typeface="Calibri"/>
              </a:rPr>
              <a:t>enter College Admission data </a:t>
            </a:r>
            <a:r>
              <a:rPr sz="1100" spc="-10" dirty="0">
                <a:latin typeface="Calibri"/>
                <a:cs typeface="Calibri"/>
              </a:rPr>
              <a:t>by </a:t>
            </a:r>
            <a:r>
              <a:rPr sz="1100" spc="-5" dirty="0">
                <a:latin typeface="Calibri"/>
                <a:cs typeface="Calibri"/>
              </a:rPr>
              <a:t>individual student 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by group. You can select </a:t>
            </a:r>
            <a:r>
              <a:rPr sz="1100" dirty="0">
                <a:latin typeface="Calibri"/>
                <a:cs typeface="Calibri"/>
              </a:rPr>
              <a:t>more </a:t>
            </a:r>
            <a:r>
              <a:rPr sz="1100" spc="-5" dirty="0">
                <a:latin typeface="Calibri"/>
                <a:cs typeface="Calibri"/>
              </a:rPr>
              <a:t>than </a:t>
            </a:r>
            <a:r>
              <a:rPr sz="1100" dirty="0">
                <a:latin typeface="Calibri"/>
                <a:cs typeface="Calibri"/>
              </a:rPr>
              <a:t>one </a:t>
            </a:r>
            <a:r>
              <a:rPr sz="1100" spc="-5" dirty="0">
                <a:latin typeface="Calibri"/>
                <a:cs typeface="Calibri"/>
              </a:rPr>
              <a:t>student at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time using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individual student function.</a:t>
            </a:r>
            <a:endParaRPr sz="1100">
              <a:latin typeface="Calibri"/>
              <a:cs typeface="Calibri"/>
            </a:endParaRPr>
          </a:p>
          <a:p>
            <a:pPr marL="495300" indent="-229235">
              <a:lnSpc>
                <a:spcPct val="100000"/>
              </a:lnSpc>
              <a:spcBef>
                <a:spcPts val="130"/>
              </a:spcBef>
              <a:buAutoNum type="arabicPeriod" startAt="3"/>
              <a:tabLst>
                <a:tab pos="495934" algn="l"/>
              </a:tabLst>
            </a:pPr>
            <a:r>
              <a:rPr sz="1100" dirty="0">
                <a:latin typeface="Calibri"/>
                <a:cs typeface="Calibri"/>
              </a:rPr>
              <a:t>Select the </a:t>
            </a:r>
            <a:r>
              <a:rPr sz="1100" spc="-5" dirty="0">
                <a:latin typeface="Calibri"/>
                <a:cs typeface="Calibri"/>
              </a:rPr>
              <a:t>grade and either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name </a:t>
            </a:r>
            <a:r>
              <a:rPr sz="1100" dirty="0">
                <a:latin typeface="Calibri"/>
                <a:cs typeface="Calibri"/>
              </a:rPr>
              <a:t>of the </a:t>
            </a:r>
            <a:r>
              <a:rPr sz="1100" spc="-5" dirty="0">
                <a:latin typeface="Calibri"/>
                <a:cs typeface="Calibri"/>
              </a:rPr>
              <a:t>student </a:t>
            </a:r>
            <a:r>
              <a:rPr sz="1100" spc="-10" dirty="0">
                <a:latin typeface="Calibri"/>
                <a:cs typeface="Calibri"/>
              </a:rPr>
              <a:t>OR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name </a:t>
            </a:r>
            <a:r>
              <a:rPr sz="1100" dirty="0">
                <a:latin typeface="Calibri"/>
                <a:cs typeface="Calibri"/>
              </a:rPr>
              <a:t>of the</a:t>
            </a:r>
            <a:r>
              <a:rPr sz="1100" spc="-5" dirty="0">
                <a:latin typeface="Calibri"/>
                <a:cs typeface="Calibri"/>
              </a:rPr>
              <a:t> group.</a:t>
            </a:r>
            <a:endParaRPr sz="1100">
              <a:latin typeface="Calibri"/>
              <a:cs typeface="Calibri"/>
            </a:endParaRPr>
          </a:p>
          <a:p>
            <a:pPr marL="952500" marR="40640" lvl="1" indent="-228600">
              <a:lnSpc>
                <a:spcPct val="109600"/>
              </a:lnSpc>
              <a:spcBef>
                <a:spcPts val="5"/>
              </a:spcBef>
              <a:buAutoNum type="alphaLcPeriod"/>
              <a:tabLst>
                <a:tab pos="953135" algn="l"/>
              </a:tabLst>
            </a:pPr>
            <a:r>
              <a:rPr sz="1100" spc="-5" dirty="0">
                <a:latin typeface="Calibri"/>
                <a:cs typeface="Calibri"/>
              </a:rPr>
              <a:t>If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are selecting an individual student,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student </a:t>
            </a:r>
            <a:r>
              <a:rPr sz="1100" spc="-10" dirty="0">
                <a:latin typeface="Calibri"/>
                <a:cs typeface="Calibri"/>
              </a:rPr>
              <a:t>list </a:t>
            </a:r>
            <a:r>
              <a:rPr sz="1100" spc="-5" dirty="0">
                <a:latin typeface="Calibri"/>
                <a:cs typeface="Calibri"/>
              </a:rPr>
              <a:t>will automatically populate in the Search Student drop </a:t>
            </a:r>
            <a:r>
              <a:rPr sz="1100" dirty="0">
                <a:latin typeface="Calibri"/>
                <a:cs typeface="Calibri"/>
              </a:rPr>
              <a:t>down once you’ve </a:t>
            </a:r>
            <a:r>
              <a:rPr sz="1100" spc="-5" dirty="0">
                <a:latin typeface="Calibri"/>
                <a:cs typeface="Calibri"/>
              </a:rPr>
              <a:t>selected the  grade </a:t>
            </a:r>
            <a:r>
              <a:rPr sz="1100" dirty="0">
                <a:latin typeface="Calibri"/>
                <a:cs typeface="Calibri"/>
              </a:rPr>
              <a:t>(Red </a:t>
            </a:r>
            <a:r>
              <a:rPr sz="1100" spc="-10" dirty="0">
                <a:latin typeface="Calibri"/>
                <a:cs typeface="Calibri"/>
              </a:rPr>
              <a:t>arrow </a:t>
            </a:r>
            <a:r>
              <a:rPr sz="1100" spc="-5" dirty="0">
                <a:latin typeface="Calibri"/>
                <a:cs typeface="Calibri"/>
              </a:rPr>
              <a:t>below). </a:t>
            </a:r>
            <a:r>
              <a:rPr sz="1100" dirty="0">
                <a:latin typeface="Calibri"/>
                <a:cs typeface="Calibri"/>
              </a:rPr>
              <a:t>Once you </a:t>
            </a:r>
            <a:r>
              <a:rPr sz="1100" spc="-5" dirty="0">
                <a:latin typeface="Calibri"/>
                <a:cs typeface="Calibri"/>
              </a:rPr>
              <a:t>select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student’s </a:t>
            </a:r>
            <a:r>
              <a:rPr sz="1100" dirty="0">
                <a:latin typeface="Calibri"/>
                <a:cs typeface="Calibri"/>
              </a:rPr>
              <a:t>name, </a:t>
            </a:r>
            <a:r>
              <a:rPr sz="1100" spc="-5" dirty="0">
                <a:latin typeface="Calibri"/>
                <a:cs typeface="Calibri"/>
              </a:rPr>
              <a:t>their name will automatically populate in the </a:t>
            </a:r>
            <a:r>
              <a:rPr sz="1100" dirty="0">
                <a:latin typeface="Calibri"/>
                <a:cs typeface="Calibri"/>
              </a:rPr>
              <a:t>List of </a:t>
            </a:r>
            <a:r>
              <a:rPr sz="1100" spc="-5" dirty="0">
                <a:latin typeface="Calibri"/>
                <a:cs typeface="Calibri"/>
              </a:rPr>
              <a:t>Students (Green arrow below).  Please NOTE that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system will only allow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to enter </a:t>
            </a:r>
            <a:r>
              <a:rPr sz="1100" dirty="0">
                <a:latin typeface="Calibri"/>
                <a:cs typeface="Calibri"/>
              </a:rPr>
              <a:t>12</a:t>
            </a:r>
            <a:r>
              <a:rPr sz="1050" baseline="31746" dirty="0">
                <a:latin typeface="Calibri"/>
                <a:cs typeface="Calibri"/>
              </a:rPr>
              <a:t>th </a:t>
            </a:r>
            <a:r>
              <a:rPr sz="1100" spc="-5" dirty="0">
                <a:latin typeface="Calibri"/>
                <a:cs typeface="Calibri"/>
              </a:rPr>
              <a:t>grade students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this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function.</a:t>
            </a:r>
            <a:endParaRPr sz="1100">
              <a:latin typeface="Calibri"/>
              <a:cs typeface="Calibri"/>
            </a:endParaRPr>
          </a:p>
          <a:p>
            <a:pPr marL="952500" marR="30480" lvl="1" indent="-229235">
              <a:lnSpc>
                <a:spcPct val="110000"/>
              </a:lnSpc>
              <a:buAutoNum type="alphaLcPeriod"/>
              <a:tabLst>
                <a:tab pos="953135" algn="l"/>
              </a:tabLst>
            </a:pPr>
            <a:r>
              <a:rPr sz="1100" spc="-5" dirty="0">
                <a:latin typeface="Calibri"/>
                <a:cs typeface="Calibri"/>
              </a:rPr>
              <a:t>If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are selecting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group,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student names will populate under List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Students (Green arrow below). You </a:t>
            </a:r>
            <a:r>
              <a:rPr sz="1100" dirty="0">
                <a:latin typeface="Calibri"/>
                <a:cs typeface="Calibri"/>
              </a:rPr>
              <a:t>can then </a:t>
            </a:r>
            <a:r>
              <a:rPr sz="1100" spc="-5" dirty="0">
                <a:latin typeface="Calibri"/>
                <a:cs typeface="Calibri"/>
              </a:rPr>
              <a:t>select All by using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All  </a:t>
            </a:r>
            <a:r>
              <a:rPr sz="1100" dirty="0">
                <a:latin typeface="Calibri"/>
                <a:cs typeface="Calibri"/>
              </a:rPr>
              <a:t>box or </a:t>
            </a:r>
            <a:r>
              <a:rPr sz="1100" spc="-5" dirty="0">
                <a:latin typeface="Calibri"/>
                <a:cs typeface="Calibri"/>
              </a:rPr>
              <a:t>select individual students within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group.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304288"/>
            <a:ext cx="8942831" cy="4538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3818" y="2775966"/>
            <a:ext cx="1729739" cy="1239520"/>
          </a:xfrm>
          <a:custGeom>
            <a:avLst/>
            <a:gdLst/>
            <a:ahLst/>
            <a:cxnLst/>
            <a:rect l="l" t="t" r="r" b="b"/>
            <a:pathLst>
              <a:path w="1729739" h="1239520">
                <a:moveTo>
                  <a:pt x="1729562" y="0"/>
                </a:moveTo>
                <a:lnTo>
                  <a:pt x="0" y="1239367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72211" y="3976960"/>
            <a:ext cx="84455" cy="75565"/>
          </a:xfrm>
          <a:custGeom>
            <a:avLst/>
            <a:gdLst/>
            <a:ahLst/>
            <a:cxnLst/>
            <a:rect l="l" t="t" r="r" b="b"/>
            <a:pathLst>
              <a:path w="84454" h="75564">
                <a:moveTo>
                  <a:pt x="39738" y="0"/>
                </a:moveTo>
                <a:lnTo>
                  <a:pt x="0" y="75361"/>
                </a:lnTo>
                <a:lnTo>
                  <a:pt x="84124" y="61937"/>
                </a:lnTo>
                <a:lnTo>
                  <a:pt x="3973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9659" y="3298697"/>
            <a:ext cx="2985770" cy="513715"/>
          </a:xfrm>
          <a:custGeom>
            <a:avLst/>
            <a:gdLst/>
            <a:ahLst/>
            <a:cxnLst/>
            <a:rect l="l" t="t" r="r" b="b"/>
            <a:pathLst>
              <a:path w="2985770" h="513714">
                <a:moveTo>
                  <a:pt x="2985414" y="0"/>
                </a:moveTo>
                <a:lnTo>
                  <a:pt x="0" y="513118"/>
                </a:lnTo>
              </a:path>
            </a:pathLst>
          </a:custGeom>
          <a:ln w="19811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7072" y="3772113"/>
            <a:ext cx="81915" cy="75565"/>
          </a:xfrm>
          <a:custGeom>
            <a:avLst/>
            <a:gdLst/>
            <a:ahLst/>
            <a:cxnLst/>
            <a:rect l="l" t="t" r="r" b="b"/>
            <a:pathLst>
              <a:path w="81914" h="75564">
                <a:moveTo>
                  <a:pt x="68643" y="0"/>
                </a:moveTo>
                <a:lnTo>
                  <a:pt x="0" y="50457"/>
                </a:lnTo>
                <a:lnTo>
                  <a:pt x="81559" y="75095"/>
                </a:lnTo>
                <a:lnTo>
                  <a:pt x="6864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50520"/>
            <a:ext cx="9144000" cy="27432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44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GUSS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FEATURE TRAINING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COLLEGE ADMISSION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77598"/>
            <a:ext cx="8472170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4. Select the </a:t>
            </a:r>
            <a:r>
              <a:rPr sz="1100" spc="-5" dirty="0">
                <a:latin typeface="Calibri"/>
                <a:cs typeface="Calibri"/>
              </a:rPr>
              <a:t>student(s) name(s) from </a:t>
            </a:r>
            <a:r>
              <a:rPr sz="1100" dirty="0">
                <a:latin typeface="Calibri"/>
                <a:cs typeface="Calibri"/>
              </a:rPr>
              <a:t>the List of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Students.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100" b="1" spc="-5" dirty="0">
                <a:latin typeface="Calibri"/>
                <a:cs typeface="Calibri"/>
              </a:rPr>
              <a:t>NOTE: </a:t>
            </a:r>
            <a:r>
              <a:rPr sz="1100" b="1" dirty="0">
                <a:latin typeface="Calibri"/>
                <a:cs typeface="Calibri"/>
              </a:rPr>
              <a:t>There are 2 </a:t>
            </a:r>
            <a:r>
              <a:rPr sz="1100" b="1" spc="-5" dirty="0">
                <a:latin typeface="Calibri"/>
                <a:cs typeface="Calibri"/>
              </a:rPr>
              <a:t>required areas of </a:t>
            </a:r>
            <a:r>
              <a:rPr sz="1100" b="1" dirty="0">
                <a:latin typeface="Calibri"/>
                <a:cs typeface="Calibri"/>
              </a:rPr>
              <a:t>this </a:t>
            </a:r>
            <a:r>
              <a:rPr sz="1100" b="1" spc="-5" dirty="0">
                <a:latin typeface="Calibri"/>
                <a:cs typeface="Calibri"/>
              </a:rPr>
              <a:t>form. One is </a:t>
            </a:r>
            <a:r>
              <a:rPr sz="1100" b="1" dirty="0">
                <a:latin typeface="Calibri"/>
                <a:cs typeface="Calibri"/>
              </a:rPr>
              <a:t>the </a:t>
            </a:r>
            <a:r>
              <a:rPr sz="1100" b="1" spc="-5" dirty="0">
                <a:latin typeface="Calibri"/>
                <a:cs typeface="Calibri"/>
              </a:rPr>
              <a:t>student selection </a:t>
            </a:r>
            <a:r>
              <a:rPr sz="1100" b="1" dirty="0">
                <a:latin typeface="Calibri"/>
                <a:cs typeface="Calibri"/>
              </a:rPr>
              <a:t>in </a:t>
            </a:r>
            <a:r>
              <a:rPr sz="1100" b="1" spc="-5" dirty="0">
                <a:latin typeface="Calibri"/>
                <a:cs typeface="Calibri"/>
              </a:rPr>
              <a:t>the </a:t>
            </a:r>
            <a:r>
              <a:rPr sz="1100" b="1" dirty="0">
                <a:latin typeface="Calibri"/>
                <a:cs typeface="Calibri"/>
              </a:rPr>
              <a:t>List </a:t>
            </a:r>
            <a:r>
              <a:rPr sz="1100" b="1" spc="-5" dirty="0">
                <a:latin typeface="Calibri"/>
                <a:cs typeface="Calibri"/>
              </a:rPr>
              <a:t>of Students. </a:t>
            </a:r>
            <a:r>
              <a:rPr sz="1100" b="1" dirty="0">
                <a:latin typeface="Calibri"/>
                <a:cs typeface="Calibri"/>
              </a:rPr>
              <a:t>The </a:t>
            </a:r>
            <a:r>
              <a:rPr sz="1100" b="1" spc="-10" dirty="0">
                <a:latin typeface="Calibri"/>
                <a:cs typeface="Calibri"/>
              </a:rPr>
              <a:t>other </a:t>
            </a:r>
            <a:r>
              <a:rPr sz="1100" b="1" dirty="0">
                <a:latin typeface="Calibri"/>
                <a:cs typeface="Calibri"/>
              </a:rPr>
              <a:t>is the </a:t>
            </a:r>
            <a:r>
              <a:rPr sz="1100" b="1" spc="-5" dirty="0">
                <a:latin typeface="Calibri"/>
                <a:cs typeface="Calibri"/>
              </a:rPr>
              <a:t>Applied College(s)</a:t>
            </a:r>
            <a:r>
              <a:rPr sz="1100" b="1" spc="18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dropdown.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057400"/>
            <a:ext cx="9143999" cy="491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2972" y="2190750"/>
            <a:ext cx="1978025" cy="2286000"/>
          </a:xfrm>
          <a:custGeom>
            <a:avLst/>
            <a:gdLst/>
            <a:ahLst/>
            <a:cxnLst/>
            <a:rect l="l" t="t" r="r" b="b"/>
            <a:pathLst>
              <a:path w="1978025" h="2286000">
                <a:moveTo>
                  <a:pt x="1977745" y="0"/>
                </a:moveTo>
                <a:lnTo>
                  <a:pt x="0" y="2285606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1419" y="4441821"/>
            <a:ext cx="78740" cy="82550"/>
          </a:xfrm>
          <a:custGeom>
            <a:avLst/>
            <a:gdLst/>
            <a:ahLst/>
            <a:cxnLst/>
            <a:rect l="l" t="t" r="r" b="b"/>
            <a:pathLst>
              <a:path w="78739" h="82550">
                <a:moveTo>
                  <a:pt x="21043" y="0"/>
                </a:moveTo>
                <a:lnTo>
                  <a:pt x="0" y="82550"/>
                </a:lnTo>
                <a:lnTo>
                  <a:pt x="78663" y="49860"/>
                </a:lnTo>
                <a:lnTo>
                  <a:pt x="2104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50520"/>
            <a:ext cx="9144000" cy="27432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44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GUSS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FEATURE TRAINING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COLLEGE ADMISSION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892556"/>
            <a:ext cx="8025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5. Use </a:t>
            </a:r>
            <a:r>
              <a:rPr sz="1100" spc="-5" dirty="0">
                <a:latin typeface="Calibri"/>
                <a:cs typeface="Calibri"/>
              </a:rPr>
              <a:t>the dropdown </a:t>
            </a:r>
            <a:r>
              <a:rPr sz="1100" dirty="0">
                <a:latin typeface="Calibri"/>
                <a:cs typeface="Calibri"/>
              </a:rPr>
              <a:t>menu </a:t>
            </a:r>
            <a:r>
              <a:rPr sz="1100" spc="-5" dirty="0">
                <a:latin typeface="Calibri"/>
                <a:cs typeface="Calibri"/>
              </a:rPr>
              <a:t>to Select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college(s)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which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student applied. This </a:t>
            </a:r>
            <a:r>
              <a:rPr sz="1100" dirty="0">
                <a:latin typeface="Calibri"/>
                <a:cs typeface="Calibri"/>
              </a:rPr>
              <a:t>can </a:t>
            </a:r>
            <a:r>
              <a:rPr sz="1100" spc="-5" dirty="0">
                <a:latin typeface="Calibri"/>
                <a:cs typeface="Calibri"/>
              </a:rPr>
              <a:t>be </a:t>
            </a:r>
            <a:r>
              <a:rPr sz="1100" dirty="0">
                <a:latin typeface="Calibri"/>
                <a:cs typeface="Calibri"/>
              </a:rPr>
              <a:t>1 or </a:t>
            </a:r>
            <a:r>
              <a:rPr sz="1100" spc="-5" dirty="0">
                <a:latin typeface="Calibri"/>
                <a:cs typeface="Calibri"/>
              </a:rPr>
              <a:t>multiple selections. This field is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383791"/>
            <a:ext cx="9143999" cy="491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5421" y="1485138"/>
            <a:ext cx="2590800" cy="2216150"/>
          </a:xfrm>
          <a:custGeom>
            <a:avLst/>
            <a:gdLst/>
            <a:ahLst/>
            <a:cxnLst/>
            <a:rect l="l" t="t" r="r" b="b"/>
            <a:pathLst>
              <a:path w="2590800" h="2216150">
                <a:moveTo>
                  <a:pt x="2590177" y="0"/>
                </a:moveTo>
                <a:lnTo>
                  <a:pt x="0" y="2216137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7178" y="3664073"/>
            <a:ext cx="83185" cy="78740"/>
          </a:xfrm>
          <a:custGeom>
            <a:avLst/>
            <a:gdLst/>
            <a:ahLst/>
            <a:cxnLst/>
            <a:rect l="l" t="t" r="r" b="b"/>
            <a:pathLst>
              <a:path w="83185" h="78739">
                <a:moveTo>
                  <a:pt x="33121" y="0"/>
                </a:moveTo>
                <a:lnTo>
                  <a:pt x="0" y="78486"/>
                </a:lnTo>
                <a:lnTo>
                  <a:pt x="82664" y="57899"/>
                </a:lnTo>
                <a:lnTo>
                  <a:pt x="3312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50520"/>
            <a:ext cx="9144000" cy="27432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44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GUSS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FEATURE TRAINING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COLLEGE ADMISSION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876432"/>
            <a:ext cx="8870950" cy="39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10000"/>
              </a:lnSpc>
              <a:spcBef>
                <a:spcPts val="95"/>
              </a:spcBef>
            </a:pPr>
            <a:r>
              <a:rPr sz="1100" dirty="0">
                <a:latin typeface="Calibri"/>
                <a:cs typeface="Calibri"/>
              </a:rPr>
              <a:t>6. Use </a:t>
            </a:r>
            <a:r>
              <a:rPr sz="1100" spc="-5" dirty="0">
                <a:latin typeface="Calibri"/>
                <a:cs typeface="Calibri"/>
              </a:rPr>
              <a:t>the dropdown </a:t>
            </a:r>
            <a:r>
              <a:rPr sz="1100" dirty="0">
                <a:latin typeface="Calibri"/>
                <a:cs typeface="Calibri"/>
              </a:rPr>
              <a:t>menu </a:t>
            </a:r>
            <a:r>
              <a:rPr sz="1100" spc="-5" dirty="0">
                <a:latin typeface="Calibri"/>
                <a:cs typeface="Calibri"/>
              </a:rPr>
              <a:t>to Select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colleges to which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student </a:t>
            </a:r>
            <a:r>
              <a:rPr sz="1100" dirty="0">
                <a:latin typeface="Calibri"/>
                <a:cs typeface="Calibri"/>
              </a:rPr>
              <a:t>was </a:t>
            </a:r>
            <a:r>
              <a:rPr sz="1100" spc="-5" dirty="0">
                <a:latin typeface="Calibri"/>
                <a:cs typeface="Calibri"/>
              </a:rPr>
              <a:t>accepted. </a:t>
            </a:r>
            <a:r>
              <a:rPr sz="1100" dirty="0">
                <a:latin typeface="Calibri"/>
                <a:cs typeface="Calibri"/>
              </a:rPr>
              <a:t>NOTE: </a:t>
            </a:r>
            <a:r>
              <a:rPr sz="1100" spc="-5" dirty="0">
                <a:latin typeface="Calibri"/>
                <a:cs typeface="Calibri"/>
              </a:rPr>
              <a:t>Only colleges selected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Applied Colleges dropdown will  populate 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Accepted Colleges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dropdown.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670304"/>
            <a:ext cx="9143999" cy="491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9127" y="1744217"/>
            <a:ext cx="3185160" cy="3335654"/>
          </a:xfrm>
          <a:custGeom>
            <a:avLst/>
            <a:gdLst/>
            <a:ahLst/>
            <a:cxnLst/>
            <a:rect l="l" t="t" r="r" b="b"/>
            <a:pathLst>
              <a:path w="3185159" h="3335654">
                <a:moveTo>
                  <a:pt x="3185121" y="0"/>
                </a:moveTo>
                <a:lnTo>
                  <a:pt x="0" y="3335451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5270" y="5044169"/>
            <a:ext cx="80645" cy="81915"/>
          </a:xfrm>
          <a:custGeom>
            <a:avLst/>
            <a:gdLst/>
            <a:ahLst/>
            <a:cxnLst/>
            <a:rect l="l" t="t" r="r" b="b"/>
            <a:pathLst>
              <a:path w="80645" h="81914">
                <a:moveTo>
                  <a:pt x="25069" y="0"/>
                </a:moveTo>
                <a:lnTo>
                  <a:pt x="0" y="81419"/>
                </a:lnTo>
                <a:lnTo>
                  <a:pt x="80187" y="52628"/>
                </a:lnTo>
                <a:lnTo>
                  <a:pt x="250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50520"/>
            <a:ext cx="9144000" cy="27432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44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GUSS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FEATURE TRAINING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COLLEGE ADMISSION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039" y="1161474"/>
            <a:ext cx="8526145" cy="5791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229"/>
              </a:spcBef>
              <a:buAutoNum type="arabicPeriod" startAt="7"/>
              <a:tabLst>
                <a:tab pos="241935" algn="l"/>
              </a:tabLst>
            </a:pPr>
            <a:r>
              <a:rPr sz="1100" dirty="0">
                <a:latin typeface="Calibri"/>
                <a:cs typeface="Calibri"/>
              </a:rPr>
              <a:t>Enter </a:t>
            </a:r>
            <a:r>
              <a:rPr sz="1100" spc="-5" dirty="0">
                <a:latin typeface="Calibri"/>
                <a:cs typeface="Calibri"/>
              </a:rPr>
              <a:t>the Orientation College (this should be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college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student plans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attend) and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date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orientation.</a:t>
            </a:r>
            <a:endParaRPr sz="1100">
              <a:latin typeface="Calibri"/>
              <a:cs typeface="Calibri"/>
            </a:endParaRPr>
          </a:p>
          <a:p>
            <a:pPr marL="240665" marR="5080" indent="-228600">
              <a:lnSpc>
                <a:spcPct val="110000"/>
              </a:lnSpc>
              <a:buAutoNum type="arabicPeriod" startAt="7"/>
              <a:tabLst>
                <a:tab pos="241935" algn="l"/>
              </a:tabLst>
            </a:pPr>
            <a:r>
              <a:rPr sz="1100" dirty="0">
                <a:latin typeface="Calibri"/>
                <a:cs typeface="Calibri"/>
              </a:rPr>
              <a:t>Select </a:t>
            </a:r>
            <a:r>
              <a:rPr sz="1100" spc="-5" dirty="0">
                <a:latin typeface="Calibri"/>
                <a:cs typeface="Calibri"/>
              </a:rPr>
              <a:t>Save. NOTE: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cannot Select Save until </a:t>
            </a:r>
            <a:r>
              <a:rPr sz="1100" dirty="0">
                <a:latin typeface="Calibri"/>
                <a:cs typeface="Calibri"/>
              </a:rPr>
              <a:t>you have </a:t>
            </a:r>
            <a:r>
              <a:rPr sz="1100" spc="-5" dirty="0">
                <a:latin typeface="Calibri"/>
                <a:cs typeface="Calibri"/>
              </a:rPr>
              <a:t>entered at LEAST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Applied Colleges and Selected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student(s) name(s) </a:t>
            </a:r>
            <a:r>
              <a:rPr sz="1100" spc="-10" dirty="0">
                <a:latin typeface="Calibri"/>
                <a:cs typeface="Calibri"/>
              </a:rPr>
              <a:t>in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List </a:t>
            </a:r>
            <a:r>
              <a:rPr sz="1100" dirty="0">
                <a:latin typeface="Calibri"/>
                <a:cs typeface="Calibri"/>
              </a:rPr>
              <a:t>of  </a:t>
            </a:r>
            <a:r>
              <a:rPr sz="1100" spc="-5" dirty="0">
                <a:latin typeface="Calibri"/>
                <a:cs typeface="Calibri"/>
              </a:rPr>
              <a:t>Students.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853183"/>
            <a:ext cx="9143999" cy="491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9673" y="2032254"/>
            <a:ext cx="2484120" cy="3056255"/>
          </a:xfrm>
          <a:custGeom>
            <a:avLst/>
            <a:gdLst/>
            <a:ahLst/>
            <a:cxnLst/>
            <a:rect l="l" t="t" r="r" b="b"/>
            <a:pathLst>
              <a:path w="2484120" h="3056254">
                <a:moveTo>
                  <a:pt x="2484069" y="0"/>
                </a:moveTo>
                <a:lnTo>
                  <a:pt x="0" y="3055874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39622" y="5054241"/>
            <a:ext cx="78105" cy="83185"/>
          </a:xfrm>
          <a:custGeom>
            <a:avLst/>
            <a:gdLst/>
            <a:ahLst/>
            <a:cxnLst/>
            <a:rect l="l" t="t" r="r" b="b"/>
            <a:pathLst>
              <a:path w="78105" h="83185">
                <a:moveTo>
                  <a:pt x="18491" y="0"/>
                </a:moveTo>
                <a:lnTo>
                  <a:pt x="0" y="83159"/>
                </a:lnTo>
                <a:lnTo>
                  <a:pt x="77622" y="48056"/>
                </a:lnTo>
                <a:lnTo>
                  <a:pt x="1849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2425" y="4822697"/>
            <a:ext cx="1784350" cy="1072515"/>
          </a:xfrm>
          <a:custGeom>
            <a:avLst/>
            <a:gdLst/>
            <a:ahLst/>
            <a:cxnLst/>
            <a:rect l="l" t="t" r="r" b="b"/>
            <a:pathLst>
              <a:path w="1784350" h="1072514">
                <a:moveTo>
                  <a:pt x="1783905" y="0"/>
                </a:moveTo>
                <a:lnTo>
                  <a:pt x="0" y="1072184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8004" y="5855685"/>
            <a:ext cx="85090" cy="72390"/>
          </a:xfrm>
          <a:custGeom>
            <a:avLst/>
            <a:gdLst/>
            <a:ahLst/>
            <a:cxnLst/>
            <a:rect l="l" t="t" r="r" b="b"/>
            <a:pathLst>
              <a:path w="85089" h="72389">
                <a:moveTo>
                  <a:pt x="45681" y="0"/>
                </a:moveTo>
                <a:lnTo>
                  <a:pt x="0" y="71907"/>
                </a:lnTo>
                <a:lnTo>
                  <a:pt x="84937" y="65303"/>
                </a:lnTo>
                <a:lnTo>
                  <a:pt x="4568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50520"/>
            <a:ext cx="9144000" cy="27432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44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GUSS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FEATURE TRAINING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COLLEGE ADMISSION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892556"/>
            <a:ext cx="3243580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9. Select Yes. A </a:t>
            </a:r>
            <a:r>
              <a:rPr sz="1100" spc="-5" dirty="0">
                <a:latin typeface="Calibri"/>
                <a:cs typeface="Calibri"/>
              </a:rPr>
              <a:t>blank form will appear </a:t>
            </a:r>
            <a:r>
              <a:rPr sz="1100" dirty="0">
                <a:latin typeface="Calibri"/>
                <a:cs typeface="Calibri"/>
              </a:rPr>
              <a:t>on the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screen.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dirty="0">
                <a:latin typeface="Calibri"/>
                <a:cs typeface="Calibri"/>
              </a:rPr>
              <a:t>NOTE: Once the </a:t>
            </a:r>
            <a:r>
              <a:rPr sz="1100" spc="-5" dirty="0">
                <a:latin typeface="Calibri"/>
                <a:cs typeface="Calibri"/>
              </a:rPr>
              <a:t>record is submitted, it cannot </a:t>
            </a:r>
            <a:r>
              <a:rPr sz="1100" spc="-10" dirty="0">
                <a:latin typeface="Calibri"/>
                <a:cs typeface="Calibri"/>
              </a:rPr>
              <a:t>be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edited.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057400"/>
            <a:ext cx="9143999" cy="491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Custom 3">
      <a:dk1>
        <a:sysClr val="windowText" lastClr="000000"/>
      </a:dk1>
      <a:lt1>
        <a:sysClr val="window" lastClr="FFFFFF"/>
      </a:lt1>
      <a:dk2>
        <a:srgbClr val="3E3D2D"/>
      </a:dk2>
      <a:lt2>
        <a:srgbClr val="70AD51"/>
      </a:lt2>
      <a:accent1>
        <a:srgbClr val="6F9400"/>
      </a:accent1>
      <a:accent2>
        <a:srgbClr val="7F7F7F"/>
      </a:accent2>
      <a:accent3>
        <a:srgbClr val="F68100"/>
      </a:accent3>
      <a:accent4>
        <a:srgbClr val="6F9FC7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538</Words>
  <Application>Microsoft Office PowerPoint</Application>
  <PresentationFormat>Custom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Tunga</vt:lpstr>
      <vt:lpstr>Wingdings</vt:lpstr>
      <vt:lpstr>Office Theme</vt:lpstr>
      <vt:lpstr>Angles</vt:lpstr>
      <vt:lpstr>College admission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GUSs TRAining – managing groups – creating &amp; editing</dc:title>
  <dc:creator>Negron, Laura R (GEAR UP)</dc:creator>
  <cp:lastModifiedBy>Quire, Toni  (GEAR UP)</cp:lastModifiedBy>
  <cp:revision>5</cp:revision>
  <cp:lastPrinted>2020-06-04T16:40:07Z</cp:lastPrinted>
  <dcterms:created xsi:type="dcterms:W3CDTF">2020-06-04T16:24:44Z</dcterms:created>
  <dcterms:modified xsi:type="dcterms:W3CDTF">2020-08-26T18:19:13Z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2020-06-04T00:00:00Z</vt:filetime>
  </property>
  <property fmtid="{D5CDD505-2E9C-101B-9397-08002B2CF9AE}" pid="3" name="Creator">
    <vt:lpwstr>Acrobat PDFMaker 20 for Word</vt:lpwstr>
  </property>
  <property fmtid="{D5CDD505-2E9C-101B-9397-08002B2CF9AE}" pid="4" name="LastSaved">
    <vt:filetime>2020-06-04T00:00:00Z</vt:filetime>
  </property>
</Properties>
</file>